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 id="2147483681" r:id="rId2"/>
  </p:sldMasterIdLst>
  <p:notesMasterIdLst>
    <p:notesMasterId r:id="rId38"/>
  </p:notesMasterIdLst>
  <p:handoutMasterIdLst>
    <p:handoutMasterId r:id="rId39"/>
  </p:handoutMasterIdLst>
  <p:sldIdLst>
    <p:sldId id="256" r:id="rId3"/>
    <p:sldId id="304" r:id="rId4"/>
    <p:sldId id="365" r:id="rId5"/>
    <p:sldId id="322" r:id="rId6"/>
    <p:sldId id="381" r:id="rId7"/>
    <p:sldId id="286" r:id="rId8"/>
    <p:sldId id="326" r:id="rId9"/>
    <p:sldId id="327" r:id="rId10"/>
    <p:sldId id="362" r:id="rId11"/>
    <p:sldId id="363" r:id="rId12"/>
    <p:sldId id="335" r:id="rId13"/>
    <p:sldId id="349" r:id="rId14"/>
    <p:sldId id="390" r:id="rId15"/>
    <p:sldId id="391" r:id="rId16"/>
    <p:sldId id="392" r:id="rId17"/>
    <p:sldId id="393" r:id="rId18"/>
    <p:sldId id="394" r:id="rId19"/>
    <p:sldId id="403" r:id="rId20"/>
    <p:sldId id="395" r:id="rId21"/>
    <p:sldId id="404" r:id="rId22"/>
    <p:sldId id="406" r:id="rId23"/>
    <p:sldId id="396" r:id="rId24"/>
    <p:sldId id="411" r:id="rId25"/>
    <p:sldId id="397" r:id="rId26"/>
    <p:sldId id="398" r:id="rId27"/>
    <p:sldId id="399" r:id="rId28"/>
    <p:sldId id="389" r:id="rId29"/>
    <p:sldId id="409" r:id="rId30"/>
    <p:sldId id="408" r:id="rId31"/>
    <p:sldId id="388" r:id="rId32"/>
    <p:sldId id="400" r:id="rId33"/>
    <p:sldId id="401" r:id="rId34"/>
    <p:sldId id="402" r:id="rId35"/>
    <p:sldId id="407" r:id="rId36"/>
    <p:sldId id="410" r:id="rId37"/>
  </p:sldIdLst>
  <p:sldSz cx="9144000" cy="6858000" type="screen4x3"/>
  <p:notesSz cx="6797675" cy="9926638"/>
  <p:defaultTextStyle>
    <a:defPPr>
      <a:defRPr lang="en-GB"/>
    </a:defPPr>
    <a:lvl1pPr algn="l" rtl="0" fontAlgn="base">
      <a:lnSpc>
        <a:spcPct val="90000"/>
      </a:lnSpc>
      <a:spcBef>
        <a:spcPct val="20000"/>
      </a:spcBef>
      <a:spcAft>
        <a:spcPct val="0"/>
      </a:spcAft>
      <a:defRPr sz="3000" kern="1200">
        <a:solidFill>
          <a:schemeClr val="tx1"/>
        </a:solidFill>
        <a:latin typeface="Arial" charset="0"/>
        <a:ea typeface="+mn-ea"/>
        <a:cs typeface="+mn-cs"/>
      </a:defRPr>
    </a:lvl1pPr>
    <a:lvl2pPr marL="457200" algn="l" rtl="0" fontAlgn="base">
      <a:lnSpc>
        <a:spcPct val="90000"/>
      </a:lnSpc>
      <a:spcBef>
        <a:spcPct val="20000"/>
      </a:spcBef>
      <a:spcAft>
        <a:spcPct val="0"/>
      </a:spcAft>
      <a:defRPr sz="3000" kern="1200">
        <a:solidFill>
          <a:schemeClr val="tx1"/>
        </a:solidFill>
        <a:latin typeface="Arial" charset="0"/>
        <a:ea typeface="+mn-ea"/>
        <a:cs typeface="+mn-cs"/>
      </a:defRPr>
    </a:lvl2pPr>
    <a:lvl3pPr marL="914400" algn="l" rtl="0" fontAlgn="base">
      <a:lnSpc>
        <a:spcPct val="90000"/>
      </a:lnSpc>
      <a:spcBef>
        <a:spcPct val="20000"/>
      </a:spcBef>
      <a:spcAft>
        <a:spcPct val="0"/>
      </a:spcAft>
      <a:defRPr sz="3000" kern="1200">
        <a:solidFill>
          <a:schemeClr val="tx1"/>
        </a:solidFill>
        <a:latin typeface="Arial" charset="0"/>
        <a:ea typeface="+mn-ea"/>
        <a:cs typeface="+mn-cs"/>
      </a:defRPr>
    </a:lvl3pPr>
    <a:lvl4pPr marL="1371600" algn="l" rtl="0" fontAlgn="base">
      <a:lnSpc>
        <a:spcPct val="90000"/>
      </a:lnSpc>
      <a:spcBef>
        <a:spcPct val="20000"/>
      </a:spcBef>
      <a:spcAft>
        <a:spcPct val="0"/>
      </a:spcAft>
      <a:defRPr sz="3000" kern="1200">
        <a:solidFill>
          <a:schemeClr val="tx1"/>
        </a:solidFill>
        <a:latin typeface="Arial" charset="0"/>
        <a:ea typeface="+mn-ea"/>
        <a:cs typeface="+mn-cs"/>
      </a:defRPr>
    </a:lvl4pPr>
    <a:lvl5pPr marL="1828800" algn="l" rtl="0" fontAlgn="base">
      <a:lnSpc>
        <a:spcPct val="90000"/>
      </a:lnSpc>
      <a:spcBef>
        <a:spcPct val="20000"/>
      </a:spcBef>
      <a:spcAft>
        <a:spcPct val="0"/>
      </a:spcAft>
      <a:defRPr sz="3000" kern="1200">
        <a:solidFill>
          <a:schemeClr val="tx1"/>
        </a:solidFill>
        <a:latin typeface="Arial" charset="0"/>
        <a:ea typeface="+mn-ea"/>
        <a:cs typeface="+mn-cs"/>
      </a:defRPr>
    </a:lvl5pPr>
    <a:lvl6pPr marL="2286000" algn="l" defTabSz="914400" rtl="0" eaLnBrk="1" latinLnBrk="0" hangingPunct="1">
      <a:defRPr sz="3000" kern="1200">
        <a:solidFill>
          <a:schemeClr val="tx1"/>
        </a:solidFill>
        <a:latin typeface="Arial" charset="0"/>
        <a:ea typeface="+mn-ea"/>
        <a:cs typeface="+mn-cs"/>
      </a:defRPr>
    </a:lvl6pPr>
    <a:lvl7pPr marL="2743200" algn="l" defTabSz="914400" rtl="0" eaLnBrk="1" latinLnBrk="0" hangingPunct="1">
      <a:defRPr sz="3000" kern="1200">
        <a:solidFill>
          <a:schemeClr val="tx1"/>
        </a:solidFill>
        <a:latin typeface="Arial" charset="0"/>
        <a:ea typeface="+mn-ea"/>
        <a:cs typeface="+mn-cs"/>
      </a:defRPr>
    </a:lvl7pPr>
    <a:lvl8pPr marL="3200400" algn="l" defTabSz="914400" rtl="0" eaLnBrk="1" latinLnBrk="0" hangingPunct="1">
      <a:defRPr sz="3000" kern="1200">
        <a:solidFill>
          <a:schemeClr val="tx1"/>
        </a:solidFill>
        <a:latin typeface="Arial" charset="0"/>
        <a:ea typeface="+mn-ea"/>
        <a:cs typeface="+mn-cs"/>
      </a:defRPr>
    </a:lvl8pPr>
    <a:lvl9pPr marL="3657600" algn="l" defTabSz="914400" rtl="0" eaLnBrk="1" latinLnBrk="0" hangingPunct="1">
      <a:defRPr sz="3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0000"/>
    <a:srgbClr val="3366FF"/>
    <a:srgbClr val="2708E2"/>
    <a:srgbClr val="A091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717" autoAdjust="0"/>
    <p:restoredTop sz="90152" autoAdjust="0"/>
  </p:normalViewPr>
  <p:slideViewPr>
    <p:cSldViewPr>
      <p:cViewPr varScale="1">
        <p:scale>
          <a:sx n="48" d="100"/>
          <a:sy n="48" d="100"/>
        </p:scale>
        <p:origin x="36" y="7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5870"/>
    </p:cViewPr>
  </p:sorterViewPr>
  <p:notesViewPr>
    <p:cSldViewPr>
      <p:cViewPr varScale="1">
        <p:scale>
          <a:sx n="58" d="100"/>
          <a:sy n="58" d="100"/>
        </p:scale>
        <p:origin x="-1116" y="-8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hdr" sz="quarter"/>
          </p:nvPr>
        </p:nvSpPr>
        <p:spPr bwMode="auto">
          <a:xfrm>
            <a:off x="0" y="0"/>
            <a:ext cx="2946070" cy="4970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endParaRPr lang="en-GB"/>
          </a:p>
        </p:txBody>
      </p:sp>
      <p:sp>
        <p:nvSpPr>
          <p:cNvPr id="168963" name="Rectangle 3"/>
          <p:cNvSpPr>
            <a:spLocks noGrp="1" noChangeArrowheads="1"/>
          </p:cNvSpPr>
          <p:nvPr>
            <p:ph type="dt" sz="quarter" idx="1"/>
          </p:nvPr>
        </p:nvSpPr>
        <p:spPr bwMode="auto">
          <a:xfrm>
            <a:off x="3850065" y="0"/>
            <a:ext cx="2946070" cy="4970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endParaRPr lang="en-GB"/>
          </a:p>
        </p:txBody>
      </p:sp>
      <p:sp>
        <p:nvSpPr>
          <p:cNvPr id="168964" name="Rectangle 4"/>
          <p:cNvSpPr>
            <a:spLocks noGrp="1" noChangeArrowheads="1"/>
          </p:cNvSpPr>
          <p:nvPr>
            <p:ph type="ftr" sz="quarter" idx="2"/>
          </p:nvPr>
        </p:nvSpPr>
        <p:spPr bwMode="auto">
          <a:xfrm>
            <a:off x="0" y="9429542"/>
            <a:ext cx="2946070" cy="4953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endParaRPr lang="en-GB"/>
          </a:p>
        </p:txBody>
      </p:sp>
      <p:sp>
        <p:nvSpPr>
          <p:cNvPr id="168965" name="Rectangle 5"/>
          <p:cNvSpPr>
            <a:spLocks noGrp="1" noChangeArrowheads="1"/>
          </p:cNvSpPr>
          <p:nvPr>
            <p:ph type="sldNum" sz="quarter" idx="3"/>
          </p:nvPr>
        </p:nvSpPr>
        <p:spPr bwMode="auto">
          <a:xfrm>
            <a:off x="3850065" y="9429542"/>
            <a:ext cx="2946070" cy="4953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fld id="{15CCCA79-4622-45FE-A0D3-C0E6AF59278D}" type="slidenum">
              <a:rPr lang="en-GB"/>
              <a:pPr/>
              <a:t>‹#›</a:t>
            </a:fld>
            <a:endParaRPr lang="en-GB"/>
          </a:p>
        </p:txBody>
      </p:sp>
    </p:spTree>
    <p:extLst>
      <p:ext uri="{BB962C8B-B14F-4D97-AF65-F5344CB8AC3E}">
        <p14:creationId xmlns:p14="http://schemas.microsoft.com/office/powerpoint/2010/main" val="1401661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3778" name="Rectangle 2"/>
          <p:cNvSpPr>
            <a:spLocks noGrp="1" noChangeArrowheads="1"/>
          </p:cNvSpPr>
          <p:nvPr>
            <p:ph type="hdr" sz="quarter"/>
          </p:nvPr>
        </p:nvSpPr>
        <p:spPr bwMode="auto">
          <a:xfrm>
            <a:off x="0" y="0"/>
            <a:ext cx="2946070" cy="4970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endParaRPr lang="en-US"/>
          </a:p>
        </p:txBody>
      </p:sp>
      <p:sp>
        <p:nvSpPr>
          <p:cNvPr id="203779" name="Rectangle 3"/>
          <p:cNvSpPr>
            <a:spLocks noGrp="1" noChangeArrowheads="1"/>
          </p:cNvSpPr>
          <p:nvPr>
            <p:ph type="dt" idx="1"/>
          </p:nvPr>
        </p:nvSpPr>
        <p:spPr bwMode="auto">
          <a:xfrm>
            <a:off x="3850065" y="0"/>
            <a:ext cx="2946070" cy="4970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endParaRPr lang="en-US"/>
          </a:p>
        </p:txBody>
      </p:sp>
      <p:sp>
        <p:nvSpPr>
          <p:cNvPr id="203780" name="Rectangle 4"/>
          <p:cNvSpPr>
            <a:spLocks noGrp="1" noRot="1" noChangeAspect="1" noChangeArrowheads="1" noTextEdit="1"/>
          </p:cNvSpPr>
          <p:nvPr>
            <p:ph type="sldImg" idx="2"/>
          </p:nvPr>
        </p:nvSpPr>
        <p:spPr bwMode="auto">
          <a:xfrm>
            <a:off x="919163" y="746125"/>
            <a:ext cx="4959350" cy="3721100"/>
          </a:xfrm>
          <a:prstGeom prst="rect">
            <a:avLst/>
          </a:prstGeom>
          <a:noFill/>
          <a:ln w="9525">
            <a:solidFill>
              <a:srgbClr val="000000"/>
            </a:solidFill>
            <a:miter lim="800000"/>
            <a:headEnd/>
            <a:tailEnd/>
          </a:ln>
          <a:effectLst/>
        </p:spPr>
      </p:sp>
      <p:sp>
        <p:nvSpPr>
          <p:cNvPr id="203781" name="Rectangle 5"/>
          <p:cNvSpPr>
            <a:spLocks noGrp="1" noChangeArrowheads="1"/>
          </p:cNvSpPr>
          <p:nvPr>
            <p:ph type="body" sz="quarter" idx="3"/>
          </p:nvPr>
        </p:nvSpPr>
        <p:spPr bwMode="auto">
          <a:xfrm>
            <a:off x="679152" y="4714773"/>
            <a:ext cx="5439372" cy="44670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3782" name="Rectangle 6"/>
          <p:cNvSpPr>
            <a:spLocks noGrp="1" noChangeArrowheads="1"/>
          </p:cNvSpPr>
          <p:nvPr>
            <p:ph type="ftr" sz="quarter" idx="4"/>
          </p:nvPr>
        </p:nvSpPr>
        <p:spPr bwMode="auto">
          <a:xfrm>
            <a:off x="0" y="9427847"/>
            <a:ext cx="2946070" cy="497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endParaRPr lang="en-US"/>
          </a:p>
        </p:txBody>
      </p:sp>
      <p:sp>
        <p:nvSpPr>
          <p:cNvPr id="203783" name="Rectangle 7"/>
          <p:cNvSpPr>
            <a:spLocks noGrp="1" noChangeArrowheads="1"/>
          </p:cNvSpPr>
          <p:nvPr>
            <p:ph type="sldNum" sz="quarter" idx="5"/>
          </p:nvPr>
        </p:nvSpPr>
        <p:spPr bwMode="auto">
          <a:xfrm>
            <a:off x="3850065" y="9427847"/>
            <a:ext cx="2946070" cy="497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fld id="{79C9B6E6-4498-4767-A3D2-92E96B935C72}" type="slidenum">
              <a:rPr lang="en-US"/>
              <a:pPr/>
              <a:t>‹#›</a:t>
            </a:fld>
            <a:endParaRPr lang="en-US"/>
          </a:p>
        </p:txBody>
      </p:sp>
    </p:spTree>
    <p:extLst>
      <p:ext uri="{BB962C8B-B14F-4D97-AF65-F5344CB8AC3E}">
        <p14:creationId xmlns:p14="http://schemas.microsoft.com/office/powerpoint/2010/main" val="348330793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5197A5-C279-41EC-B2FF-B37901D0F719}" type="slidenum">
              <a:rPr lang="en-US"/>
              <a:pPr/>
              <a:t>1</a:t>
            </a:fld>
            <a:endParaRPr lang="en-US"/>
          </a:p>
        </p:txBody>
      </p:sp>
      <p:sp>
        <p:nvSpPr>
          <p:cNvPr id="204802" name="Rectangle 1026"/>
          <p:cNvSpPr>
            <a:spLocks noGrp="1" noRot="1" noChangeAspect="1" noChangeArrowheads="1" noTextEdit="1"/>
          </p:cNvSpPr>
          <p:nvPr>
            <p:ph type="sldImg"/>
          </p:nvPr>
        </p:nvSpPr>
        <p:spPr>
          <a:ln/>
        </p:spPr>
      </p:sp>
      <p:sp>
        <p:nvSpPr>
          <p:cNvPr id="204803" name="Rectangle 1027"/>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9049948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None/>
            </a:pPr>
            <a:r>
              <a:rPr lang="en-GB" dirty="0" smtClean="0"/>
              <a:t>[</a:t>
            </a:r>
            <a:r>
              <a:rPr lang="en-GB" sz="1200" dirty="0" smtClean="0"/>
              <a:t>Proposal referred to: </a:t>
            </a:r>
          </a:p>
          <a:p>
            <a:pPr lvl="0">
              <a:buNone/>
            </a:pPr>
            <a:r>
              <a:rPr lang="pt-BR" sz="1200" dirty="0" err="1" smtClean="0"/>
              <a:t>Can</a:t>
            </a:r>
            <a:r>
              <a:rPr lang="pt-BR" sz="1200" dirty="0" smtClean="0"/>
              <a:t> </a:t>
            </a:r>
            <a:r>
              <a:rPr lang="en-GB" sz="1200" dirty="0" smtClean="0"/>
              <a:t>Mathematical Identity</a:t>
            </a:r>
            <a:r>
              <a:rPr lang="pt-BR" sz="1200" dirty="0" smtClean="0"/>
              <a:t> </a:t>
            </a:r>
            <a:r>
              <a:rPr lang="pt-BR" sz="1200" dirty="0" err="1" smtClean="0"/>
              <a:t>be</a:t>
            </a:r>
            <a:r>
              <a:rPr lang="pt-BR" sz="1200" dirty="0" smtClean="0"/>
              <a:t> </a:t>
            </a:r>
            <a:r>
              <a:rPr lang="pt-BR" sz="1200" dirty="0" err="1" smtClean="0"/>
              <a:t>harnessed</a:t>
            </a:r>
            <a:r>
              <a:rPr lang="pt-BR" sz="1200" dirty="0" smtClean="0"/>
              <a:t> to </a:t>
            </a:r>
            <a:r>
              <a:rPr lang="pt-BR" sz="1200" dirty="0" err="1" smtClean="0"/>
              <a:t>deepen</a:t>
            </a:r>
            <a:r>
              <a:rPr lang="pt-BR" sz="1200" dirty="0" smtClean="0"/>
              <a:t> </a:t>
            </a:r>
            <a:r>
              <a:rPr lang="pt-BR" sz="1200" dirty="0" err="1" smtClean="0"/>
              <a:t>engagement</a:t>
            </a:r>
            <a:r>
              <a:rPr lang="pt-BR" sz="1200" dirty="0" smtClean="0"/>
              <a:t> </a:t>
            </a:r>
            <a:r>
              <a:rPr lang="pt-BR" sz="1200" dirty="0" err="1" smtClean="0"/>
              <a:t>by</a:t>
            </a:r>
            <a:r>
              <a:rPr lang="pt-BR" sz="1200" dirty="0" smtClean="0"/>
              <a:t> </a:t>
            </a:r>
            <a:r>
              <a:rPr lang="pt-BR" sz="1200" dirty="0" err="1" smtClean="0"/>
              <a:t>students</a:t>
            </a:r>
            <a:r>
              <a:rPr lang="pt-BR" sz="1200" dirty="0" smtClean="0"/>
              <a:t> in </a:t>
            </a:r>
            <a:r>
              <a:rPr lang="pt-BR" sz="1200" dirty="0" err="1" smtClean="0"/>
              <a:t>mathematics</a:t>
            </a:r>
            <a:r>
              <a:rPr lang="pt-BR" sz="1200" dirty="0" smtClean="0"/>
              <a:t> </a:t>
            </a:r>
            <a:r>
              <a:rPr lang="pt-BR" sz="1200" dirty="0" err="1" smtClean="0"/>
              <a:t>and</a:t>
            </a:r>
            <a:r>
              <a:rPr lang="pt-BR" sz="1200" dirty="0" smtClean="0"/>
              <a:t> its </a:t>
            </a:r>
            <a:r>
              <a:rPr lang="pt-BR" sz="1200" dirty="0" err="1" smtClean="0"/>
              <a:t>teaching</a:t>
            </a:r>
            <a:r>
              <a:rPr lang="pt-BR" sz="1200" dirty="0" smtClean="0"/>
              <a:t>?</a:t>
            </a:r>
            <a:endParaRPr lang="en-GB" sz="1200" dirty="0" smtClean="0"/>
          </a:p>
          <a:p>
            <a:pPr lvl="0">
              <a:buNone/>
            </a:pPr>
            <a:r>
              <a:rPr lang="pt-BR" sz="1200" dirty="0" smtClean="0"/>
              <a:t>Are </a:t>
            </a:r>
            <a:r>
              <a:rPr lang="pt-BR" sz="1200" dirty="0" err="1" smtClean="0"/>
              <a:t>there</a:t>
            </a:r>
            <a:r>
              <a:rPr lang="pt-BR" sz="1200" dirty="0" smtClean="0"/>
              <a:t> </a:t>
            </a:r>
            <a:r>
              <a:rPr lang="pt-BR" sz="1200" dirty="0" err="1" smtClean="0"/>
              <a:t>significant</a:t>
            </a:r>
            <a:r>
              <a:rPr lang="pt-BR" sz="1200" dirty="0" smtClean="0"/>
              <a:t> </a:t>
            </a:r>
            <a:r>
              <a:rPr lang="pt-BR" sz="1200" dirty="0" err="1" smtClean="0"/>
              <a:t>differences</a:t>
            </a:r>
            <a:r>
              <a:rPr lang="pt-BR" sz="1200" dirty="0" smtClean="0"/>
              <a:t> in </a:t>
            </a:r>
            <a:r>
              <a:rPr lang="en-GB" sz="1200" dirty="0" smtClean="0"/>
              <a:t>Mathematical Identity</a:t>
            </a:r>
            <a:r>
              <a:rPr lang="pt-BR" sz="1200" dirty="0" smtClean="0"/>
              <a:t> </a:t>
            </a:r>
            <a:r>
              <a:rPr lang="pt-BR" sz="1200" dirty="0" err="1" smtClean="0"/>
              <a:t>between</a:t>
            </a:r>
            <a:r>
              <a:rPr lang="pt-BR" sz="1200" dirty="0" smtClean="0"/>
              <a:t> </a:t>
            </a:r>
            <a:r>
              <a:rPr lang="pt-BR" sz="1200" dirty="0" err="1" smtClean="0"/>
              <a:t>student</a:t>
            </a:r>
            <a:r>
              <a:rPr lang="pt-BR" sz="1200" dirty="0" smtClean="0"/>
              <a:t> </a:t>
            </a:r>
            <a:r>
              <a:rPr lang="pt-BR" sz="1200" dirty="0" err="1" smtClean="0"/>
              <a:t>teachers</a:t>
            </a:r>
            <a:r>
              <a:rPr lang="pt-BR" sz="1200" dirty="0" smtClean="0"/>
              <a:t> (</a:t>
            </a:r>
            <a:r>
              <a:rPr lang="pt-BR" sz="1200" dirty="0" err="1" smtClean="0"/>
              <a:t>from</a:t>
            </a:r>
            <a:r>
              <a:rPr lang="pt-BR" sz="1200" dirty="0" smtClean="0"/>
              <a:t> </a:t>
            </a:r>
            <a:r>
              <a:rPr lang="pt-BR" sz="1200" dirty="0" err="1" smtClean="0"/>
              <a:t>diverse</a:t>
            </a:r>
            <a:r>
              <a:rPr lang="pt-BR" sz="1200" dirty="0" smtClean="0"/>
              <a:t> backgrounds) </a:t>
            </a:r>
            <a:r>
              <a:rPr lang="pt-BR" sz="1200" dirty="0" err="1" smtClean="0"/>
              <a:t>and</a:t>
            </a:r>
            <a:r>
              <a:rPr lang="pt-BR" sz="1200" dirty="0" smtClean="0"/>
              <a:t> </a:t>
            </a:r>
            <a:r>
              <a:rPr lang="pt-BR" sz="1200" dirty="0" err="1" smtClean="0"/>
              <a:t>other</a:t>
            </a:r>
            <a:r>
              <a:rPr lang="pt-BR" sz="1200" dirty="0" smtClean="0"/>
              <a:t> </a:t>
            </a:r>
            <a:r>
              <a:rPr lang="pt-BR" sz="1200" dirty="0" err="1" smtClean="0"/>
              <a:t>students</a:t>
            </a:r>
            <a:r>
              <a:rPr lang="pt-BR" sz="1200" dirty="0" smtClean="0"/>
              <a:t> in </a:t>
            </a:r>
            <a:r>
              <a:rPr lang="pt-BR" sz="1200" dirty="0" err="1" smtClean="0"/>
              <a:t>Ireland</a:t>
            </a:r>
            <a:r>
              <a:rPr lang="pt-BR" sz="1200" dirty="0" smtClean="0"/>
              <a:t>? </a:t>
            </a:r>
          </a:p>
          <a:p>
            <a:pPr lvl="0">
              <a:buNone/>
            </a:pPr>
            <a:r>
              <a:rPr lang="pt-BR" sz="1200" dirty="0" smtClean="0"/>
              <a:t>In particular, </a:t>
            </a:r>
            <a:r>
              <a:rPr lang="pt-BR" sz="1200" dirty="0" err="1" smtClean="0"/>
              <a:t>what</a:t>
            </a:r>
            <a:r>
              <a:rPr lang="pt-BR" sz="1200" dirty="0" smtClean="0"/>
              <a:t> are </a:t>
            </a:r>
            <a:r>
              <a:rPr lang="pt-BR" sz="1200" dirty="0" err="1" smtClean="0"/>
              <a:t>the</a:t>
            </a:r>
            <a:r>
              <a:rPr lang="pt-BR" sz="1200" dirty="0" smtClean="0"/>
              <a:t> </a:t>
            </a:r>
            <a:r>
              <a:rPr lang="pt-BR" sz="1200" dirty="0" err="1" smtClean="0"/>
              <a:t>characteristics</a:t>
            </a:r>
            <a:r>
              <a:rPr lang="pt-BR" sz="1200" dirty="0" smtClean="0"/>
              <a:t> </a:t>
            </a:r>
            <a:r>
              <a:rPr lang="pt-BR" sz="1200" dirty="0" err="1" smtClean="0"/>
              <a:t>of</a:t>
            </a:r>
            <a:r>
              <a:rPr lang="pt-BR" sz="1200" dirty="0" smtClean="0"/>
              <a:t> </a:t>
            </a:r>
            <a:r>
              <a:rPr lang="pt-BR" sz="1200" dirty="0" err="1" smtClean="0"/>
              <a:t>the</a:t>
            </a:r>
            <a:r>
              <a:rPr lang="pt-BR" sz="1200" dirty="0" smtClean="0"/>
              <a:t> </a:t>
            </a:r>
            <a:r>
              <a:rPr lang="en-GB" sz="1200" dirty="0" smtClean="0"/>
              <a:t>Mathematical Identity</a:t>
            </a:r>
            <a:r>
              <a:rPr lang="pt-BR" sz="1200" dirty="0" smtClean="0"/>
              <a:t> </a:t>
            </a:r>
            <a:r>
              <a:rPr lang="pt-BR" sz="1200" dirty="0" err="1" smtClean="0"/>
              <a:t>of</a:t>
            </a:r>
            <a:r>
              <a:rPr lang="pt-BR" sz="1200" dirty="0" smtClean="0"/>
              <a:t> </a:t>
            </a:r>
            <a:r>
              <a:rPr lang="pt-BR" sz="1200" dirty="0" err="1" smtClean="0"/>
              <a:t>students</a:t>
            </a:r>
            <a:r>
              <a:rPr lang="pt-BR" sz="1200" dirty="0" smtClean="0"/>
              <a:t> </a:t>
            </a:r>
            <a:r>
              <a:rPr lang="pt-BR" sz="1200" dirty="0" err="1" smtClean="0"/>
              <a:t>from</a:t>
            </a:r>
            <a:r>
              <a:rPr lang="pt-BR" sz="1200" dirty="0" smtClean="0"/>
              <a:t> </a:t>
            </a:r>
            <a:r>
              <a:rPr lang="pt-BR" sz="1200" dirty="0" err="1" smtClean="0"/>
              <a:t>different</a:t>
            </a:r>
            <a:r>
              <a:rPr lang="pt-BR" sz="1200" dirty="0" smtClean="0"/>
              <a:t> </a:t>
            </a:r>
            <a:r>
              <a:rPr lang="pt-BR" sz="1200" dirty="0" err="1" smtClean="0"/>
              <a:t>third</a:t>
            </a:r>
            <a:r>
              <a:rPr lang="pt-BR" sz="1200" dirty="0" smtClean="0"/>
              <a:t> </a:t>
            </a:r>
            <a:r>
              <a:rPr lang="pt-BR" sz="1200" dirty="0" err="1" smtClean="0"/>
              <a:t>level</a:t>
            </a:r>
            <a:r>
              <a:rPr lang="pt-BR" sz="1200" dirty="0" smtClean="0"/>
              <a:t> </a:t>
            </a:r>
            <a:r>
              <a:rPr lang="pt-BR" sz="1200" dirty="0" err="1" smtClean="0"/>
              <a:t>institutions</a:t>
            </a:r>
            <a:r>
              <a:rPr lang="pt-BR" sz="1200" dirty="0" smtClean="0"/>
              <a:t>?</a:t>
            </a:r>
          </a:p>
          <a:p>
            <a:pPr lvl="0">
              <a:buNone/>
            </a:pPr>
            <a:r>
              <a:rPr lang="pt-BR" sz="1200" i="1" dirty="0" err="1" smtClean="0"/>
              <a:t>Also</a:t>
            </a:r>
            <a:r>
              <a:rPr lang="pt-BR" sz="1200" i="1" dirty="0" smtClean="0"/>
              <a:t> </a:t>
            </a:r>
            <a:r>
              <a:rPr lang="pt-BR" sz="1200" i="1" dirty="0" err="1" smtClean="0"/>
              <a:t>see</a:t>
            </a:r>
            <a:r>
              <a:rPr lang="pt-BR" sz="1200" i="1" dirty="0" smtClean="0"/>
              <a:t> abstract.</a:t>
            </a:r>
            <a:r>
              <a:rPr lang="pt-BR" sz="1200" dirty="0" smtClean="0"/>
              <a:t>]</a:t>
            </a:r>
            <a:endParaRPr lang="en-IE" dirty="0" smtClean="0"/>
          </a:p>
          <a:p>
            <a:endParaRPr lang="en-US" dirty="0"/>
          </a:p>
        </p:txBody>
      </p:sp>
      <p:sp>
        <p:nvSpPr>
          <p:cNvPr id="4" name="Slide Number Placeholder 3"/>
          <p:cNvSpPr>
            <a:spLocks noGrp="1"/>
          </p:cNvSpPr>
          <p:nvPr>
            <p:ph type="sldNum" sz="quarter" idx="10"/>
          </p:nvPr>
        </p:nvSpPr>
        <p:spPr/>
        <p:txBody>
          <a:bodyPr/>
          <a:lstStyle/>
          <a:p>
            <a:fld id="{79C9B6E6-4498-4767-A3D2-92E96B935C72}" type="slidenum">
              <a:rPr lang="en-US" smtClean="0"/>
              <a:pPr/>
              <a:t>17</a:t>
            </a:fld>
            <a:endParaRPr lang="en-US"/>
          </a:p>
        </p:txBody>
      </p:sp>
    </p:spTree>
    <p:extLst>
      <p:ext uri="{BB962C8B-B14F-4D97-AF65-F5344CB8AC3E}">
        <p14:creationId xmlns:p14="http://schemas.microsoft.com/office/powerpoint/2010/main" val="1047589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None/>
            </a:pPr>
            <a:r>
              <a:rPr lang="en-GB" dirty="0" smtClean="0"/>
              <a:t>[</a:t>
            </a:r>
            <a:r>
              <a:rPr lang="en-GB" sz="1200" dirty="0" smtClean="0"/>
              <a:t>Proposal referred to: </a:t>
            </a:r>
          </a:p>
          <a:p>
            <a:pPr lvl="0">
              <a:buNone/>
            </a:pPr>
            <a:r>
              <a:rPr lang="pt-BR" sz="1200" dirty="0" err="1" smtClean="0"/>
              <a:t>Can</a:t>
            </a:r>
            <a:r>
              <a:rPr lang="pt-BR" sz="1200" dirty="0" smtClean="0"/>
              <a:t> </a:t>
            </a:r>
            <a:r>
              <a:rPr lang="en-GB" sz="1200" dirty="0" smtClean="0"/>
              <a:t>Mathematical Identity</a:t>
            </a:r>
            <a:r>
              <a:rPr lang="pt-BR" sz="1200" dirty="0" smtClean="0"/>
              <a:t> </a:t>
            </a:r>
            <a:r>
              <a:rPr lang="pt-BR" sz="1200" dirty="0" err="1" smtClean="0"/>
              <a:t>be</a:t>
            </a:r>
            <a:r>
              <a:rPr lang="pt-BR" sz="1200" dirty="0" smtClean="0"/>
              <a:t> </a:t>
            </a:r>
            <a:r>
              <a:rPr lang="pt-BR" sz="1200" dirty="0" err="1" smtClean="0"/>
              <a:t>harnessed</a:t>
            </a:r>
            <a:r>
              <a:rPr lang="pt-BR" sz="1200" dirty="0" smtClean="0"/>
              <a:t> to </a:t>
            </a:r>
            <a:r>
              <a:rPr lang="pt-BR" sz="1200" dirty="0" err="1" smtClean="0"/>
              <a:t>deepen</a:t>
            </a:r>
            <a:r>
              <a:rPr lang="pt-BR" sz="1200" dirty="0" smtClean="0"/>
              <a:t> </a:t>
            </a:r>
            <a:r>
              <a:rPr lang="pt-BR" sz="1200" dirty="0" err="1" smtClean="0"/>
              <a:t>engagement</a:t>
            </a:r>
            <a:r>
              <a:rPr lang="pt-BR" sz="1200" dirty="0" smtClean="0"/>
              <a:t> </a:t>
            </a:r>
            <a:r>
              <a:rPr lang="pt-BR" sz="1200" dirty="0" err="1" smtClean="0"/>
              <a:t>by</a:t>
            </a:r>
            <a:r>
              <a:rPr lang="pt-BR" sz="1200" dirty="0" smtClean="0"/>
              <a:t> </a:t>
            </a:r>
            <a:r>
              <a:rPr lang="pt-BR" sz="1200" dirty="0" err="1" smtClean="0"/>
              <a:t>students</a:t>
            </a:r>
            <a:r>
              <a:rPr lang="pt-BR" sz="1200" dirty="0" smtClean="0"/>
              <a:t> in </a:t>
            </a:r>
            <a:r>
              <a:rPr lang="pt-BR" sz="1200" dirty="0" err="1" smtClean="0"/>
              <a:t>mathematics</a:t>
            </a:r>
            <a:r>
              <a:rPr lang="pt-BR" sz="1200" dirty="0" smtClean="0"/>
              <a:t> </a:t>
            </a:r>
            <a:r>
              <a:rPr lang="pt-BR" sz="1200" dirty="0" err="1" smtClean="0"/>
              <a:t>and</a:t>
            </a:r>
            <a:r>
              <a:rPr lang="pt-BR" sz="1200" dirty="0" smtClean="0"/>
              <a:t> its </a:t>
            </a:r>
            <a:r>
              <a:rPr lang="pt-BR" sz="1200" dirty="0" err="1" smtClean="0"/>
              <a:t>teaching</a:t>
            </a:r>
            <a:r>
              <a:rPr lang="pt-BR" sz="1200" dirty="0" smtClean="0"/>
              <a:t>?</a:t>
            </a:r>
            <a:endParaRPr lang="en-GB" sz="1200" dirty="0" smtClean="0"/>
          </a:p>
          <a:p>
            <a:pPr lvl="0">
              <a:buNone/>
            </a:pPr>
            <a:r>
              <a:rPr lang="pt-BR" sz="1200" dirty="0" smtClean="0"/>
              <a:t>Are </a:t>
            </a:r>
            <a:r>
              <a:rPr lang="pt-BR" sz="1200" dirty="0" err="1" smtClean="0"/>
              <a:t>there</a:t>
            </a:r>
            <a:r>
              <a:rPr lang="pt-BR" sz="1200" dirty="0" smtClean="0"/>
              <a:t> </a:t>
            </a:r>
            <a:r>
              <a:rPr lang="pt-BR" sz="1200" dirty="0" err="1" smtClean="0"/>
              <a:t>significant</a:t>
            </a:r>
            <a:r>
              <a:rPr lang="pt-BR" sz="1200" dirty="0" smtClean="0"/>
              <a:t> </a:t>
            </a:r>
            <a:r>
              <a:rPr lang="pt-BR" sz="1200" dirty="0" err="1" smtClean="0"/>
              <a:t>differences</a:t>
            </a:r>
            <a:r>
              <a:rPr lang="pt-BR" sz="1200" dirty="0" smtClean="0"/>
              <a:t> in </a:t>
            </a:r>
            <a:r>
              <a:rPr lang="en-GB" sz="1200" dirty="0" smtClean="0"/>
              <a:t>Mathematical Identity</a:t>
            </a:r>
            <a:r>
              <a:rPr lang="pt-BR" sz="1200" dirty="0" smtClean="0"/>
              <a:t> </a:t>
            </a:r>
            <a:r>
              <a:rPr lang="pt-BR" sz="1200" dirty="0" err="1" smtClean="0"/>
              <a:t>between</a:t>
            </a:r>
            <a:r>
              <a:rPr lang="pt-BR" sz="1200" dirty="0" smtClean="0"/>
              <a:t> </a:t>
            </a:r>
            <a:r>
              <a:rPr lang="pt-BR" sz="1200" dirty="0" err="1" smtClean="0"/>
              <a:t>student</a:t>
            </a:r>
            <a:r>
              <a:rPr lang="pt-BR" sz="1200" dirty="0" smtClean="0"/>
              <a:t> </a:t>
            </a:r>
            <a:r>
              <a:rPr lang="pt-BR" sz="1200" dirty="0" err="1" smtClean="0"/>
              <a:t>teachers</a:t>
            </a:r>
            <a:r>
              <a:rPr lang="pt-BR" sz="1200" dirty="0" smtClean="0"/>
              <a:t> (</a:t>
            </a:r>
            <a:r>
              <a:rPr lang="pt-BR" sz="1200" dirty="0" err="1" smtClean="0"/>
              <a:t>from</a:t>
            </a:r>
            <a:r>
              <a:rPr lang="pt-BR" sz="1200" dirty="0" smtClean="0"/>
              <a:t> </a:t>
            </a:r>
            <a:r>
              <a:rPr lang="pt-BR" sz="1200" dirty="0" err="1" smtClean="0"/>
              <a:t>diverse</a:t>
            </a:r>
            <a:r>
              <a:rPr lang="pt-BR" sz="1200" dirty="0" smtClean="0"/>
              <a:t> backgrounds) </a:t>
            </a:r>
            <a:r>
              <a:rPr lang="pt-BR" sz="1200" dirty="0" err="1" smtClean="0"/>
              <a:t>and</a:t>
            </a:r>
            <a:r>
              <a:rPr lang="pt-BR" sz="1200" dirty="0" smtClean="0"/>
              <a:t> </a:t>
            </a:r>
            <a:r>
              <a:rPr lang="pt-BR" sz="1200" dirty="0" err="1" smtClean="0"/>
              <a:t>other</a:t>
            </a:r>
            <a:r>
              <a:rPr lang="pt-BR" sz="1200" dirty="0" smtClean="0"/>
              <a:t> </a:t>
            </a:r>
            <a:r>
              <a:rPr lang="pt-BR" sz="1200" dirty="0" err="1" smtClean="0"/>
              <a:t>students</a:t>
            </a:r>
            <a:r>
              <a:rPr lang="pt-BR" sz="1200" dirty="0" smtClean="0"/>
              <a:t> in </a:t>
            </a:r>
            <a:r>
              <a:rPr lang="pt-BR" sz="1200" dirty="0" err="1" smtClean="0"/>
              <a:t>Ireland</a:t>
            </a:r>
            <a:r>
              <a:rPr lang="pt-BR" sz="1200" dirty="0" smtClean="0"/>
              <a:t>? </a:t>
            </a:r>
          </a:p>
          <a:p>
            <a:pPr lvl="0">
              <a:buNone/>
            </a:pPr>
            <a:r>
              <a:rPr lang="pt-BR" sz="1200" dirty="0" smtClean="0"/>
              <a:t>In particular, </a:t>
            </a:r>
            <a:r>
              <a:rPr lang="pt-BR" sz="1200" dirty="0" err="1" smtClean="0"/>
              <a:t>what</a:t>
            </a:r>
            <a:r>
              <a:rPr lang="pt-BR" sz="1200" dirty="0" smtClean="0"/>
              <a:t> are </a:t>
            </a:r>
            <a:r>
              <a:rPr lang="pt-BR" sz="1200" dirty="0" err="1" smtClean="0"/>
              <a:t>the</a:t>
            </a:r>
            <a:r>
              <a:rPr lang="pt-BR" sz="1200" dirty="0" smtClean="0"/>
              <a:t> </a:t>
            </a:r>
            <a:r>
              <a:rPr lang="pt-BR" sz="1200" dirty="0" err="1" smtClean="0"/>
              <a:t>characteristics</a:t>
            </a:r>
            <a:r>
              <a:rPr lang="pt-BR" sz="1200" dirty="0" smtClean="0"/>
              <a:t> </a:t>
            </a:r>
            <a:r>
              <a:rPr lang="pt-BR" sz="1200" dirty="0" err="1" smtClean="0"/>
              <a:t>of</a:t>
            </a:r>
            <a:r>
              <a:rPr lang="pt-BR" sz="1200" dirty="0" smtClean="0"/>
              <a:t> </a:t>
            </a:r>
            <a:r>
              <a:rPr lang="pt-BR" sz="1200" dirty="0" err="1" smtClean="0"/>
              <a:t>the</a:t>
            </a:r>
            <a:r>
              <a:rPr lang="pt-BR" sz="1200" dirty="0" smtClean="0"/>
              <a:t> </a:t>
            </a:r>
            <a:r>
              <a:rPr lang="en-GB" sz="1200" dirty="0" smtClean="0"/>
              <a:t>Mathematical Identity</a:t>
            </a:r>
            <a:r>
              <a:rPr lang="pt-BR" sz="1200" dirty="0" smtClean="0"/>
              <a:t> </a:t>
            </a:r>
            <a:r>
              <a:rPr lang="pt-BR" sz="1200" dirty="0" err="1" smtClean="0"/>
              <a:t>of</a:t>
            </a:r>
            <a:r>
              <a:rPr lang="pt-BR" sz="1200" dirty="0" smtClean="0"/>
              <a:t> </a:t>
            </a:r>
            <a:r>
              <a:rPr lang="pt-BR" sz="1200" dirty="0" err="1" smtClean="0"/>
              <a:t>students</a:t>
            </a:r>
            <a:r>
              <a:rPr lang="pt-BR" sz="1200" dirty="0" smtClean="0"/>
              <a:t> </a:t>
            </a:r>
            <a:r>
              <a:rPr lang="pt-BR" sz="1200" dirty="0" err="1" smtClean="0"/>
              <a:t>from</a:t>
            </a:r>
            <a:r>
              <a:rPr lang="pt-BR" sz="1200" dirty="0" smtClean="0"/>
              <a:t> </a:t>
            </a:r>
            <a:r>
              <a:rPr lang="pt-BR" sz="1200" dirty="0" err="1" smtClean="0"/>
              <a:t>different</a:t>
            </a:r>
            <a:r>
              <a:rPr lang="pt-BR" sz="1200" dirty="0" smtClean="0"/>
              <a:t> </a:t>
            </a:r>
            <a:r>
              <a:rPr lang="pt-BR" sz="1200" dirty="0" err="1" smtClean="0"/>
              <a:t>third</a:t>
            </a:r>
            <a:r>
              <a:rPr lang="pt-BR" sz="1200" dirty="0" smtClean="0"/>
              <a:t> </a:t>
            </a:r>
            <a:r>
              <a:rPr lang="pt-BR" sz="1200" dirty="0" err="1" smtClean="0"/>
              <a:t>level</a:t>
            </a:r>
            <a:r>
              <a:rPr lang="pt-BR" sz="1200" dirty="0" smtClean="0"/>
              <a:t> </a:t>
            </a:r>
            <a:r>
              <a:rPr lang="pt-BR" sz="1200" dirty="0" err="1" smtClean="0"/>
              <a:t>institutions</a:t>
            </a:r>
            <a:r>
              <a:rPr lang="pt-BR" sz="1200" dirty="0" smtClean="0"/>
              <a:t>?</a:t>
            </a:r>
          </a:p>
          <a:p>
            <a:pPr lvl="0">
              <a:buNone/>
            </a:pPr>
            <a:r>
              <a:rPr lang="pt-BR" sz="1200" i="1" dirty="0" err="1" smtClean="0"/>
              <a:t>Also</a:t>
            </a:r>
            <a:r>
              <a:rPr lang="pt-BR" sz="1200" i="1" dirty="0" smtClean="0"/>
              <a:t> </a:t>
            </a:r>
            <a:r>
              <a:rPr lang="pt-BR" sz="1200" i="1" dirty="0" err="1" smtClean="0"/>
              <a:t>see</a:t>
            </a:r>
            <a:r>
              <a:rPr lang="pt-BR" sz="1200" i="1" dirty="0" smtClean="0"/>
              <a:t> abstract.</a:t>
            </a:r>
            <a:r>
              <a:rPr lang="pt-BR" sz="1200" dirty="0" smtClean="0"/>
              <a:t>]</a:t>
            </a:r>
            <a:endParaRPr lang="en-IE" dirty="0" smtClean="0"/>
          </a:p>
          <a:p>
            <a:endParaRPr lang="en-US" dirty="0"/>
          </a:p>
        </p:txBody>
      </p:sp>
      <p:sp>
        <p:nvSpPr>
          <p:cNvPr id="4" name="Slide Number Placeholder 3"/>
          <p:cNvSpPr>
            <a:spLocks noGrp="1"/>
          </p:cNvSpPr>
          <p:nvPr>
            <p:ph type="sldNum" sz="quarter" idx="10"/>
          </p:nvPr>
        </p:nvSpPr>
        <p:spPr/>
        <p:txBody>
          <a:bodyPr/>
          <a:lstStyle/>
          <a:p>
            <a:fld id="{79C9B6E6-4498-4767-A3D2-92E96B935C72}" type="slidenum">
              <a:rPr lang="en-US" smtClean="0"/>
              <a:pPr/>
              <a:t>18</a:t>
            </a:fld>
            <a:endParaRPr lang="en-US"/>
          </a:p>
        </p:txBody>
      </p:sp>
    </p:spTree>
    <p:extLst>
      <p:ext uri="{BB962C8B-B14F-4D97-AF65-F5344CB8AC3E}">
        <p14:creationId xmlns:p14="http://schemas.microsoft.com/office/powerpoint/2010/main" val="2128750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None/>
            </a:pPr>
            <a:r>
              <a:rPr lang="en-GB" dirty="0" smtClean="0"/>
              <a:t>[</a:t>
            </a:r>
            <a:r>
              <a:rPr lang="en-GB" sz="1200" dirty="0" smtClean="0"/>
              <a:t>Proposal referred to: </a:t>
            </a:r>
          </a:p>
          <a:p>
            <a:pPr lvl="0">
              <a:buNone/>
            </a:pPr>
            <a:r>
              <a:rPr lang="pt-BR" sz="1200" dirty="0" err="1" smtClean="0"/>
              <a:t>Can</a:t>
            </a:r>
            <a:r>
              <a:rPr lang="pt-BR" sz="1200" dirty="0" smtClean="0"/>
              <a:t> </a:t>
            </a:r>
            <a:r>
              <a:rPr lang="en-GB" sz="1200" dirty="0" smtClean="0"/>
              <a:t>Mathematical Identity</a:t>
            </a:r>
            <a:r>
              <a:rPr lang="pt-BR" sz="1200" dirty="0" smtClean="0"/>
              <a:t> </a:t>
            </a:r>
            <a:r>
              <a:rPr lang="pt-BR" sz="1200" dirty="0" err="1" smtClean="0"/>
              <a:t>be</a:t>
            </a:r>
            <a:r>
              <a:rPr lang="pt-BR" sz="1200" dirty="0" smtClean="0"/>
              <a:t> </a:t>
            </a:r>
            <a:r>
              <a:rPr lang="pt-BR" sz="1200" dirty="0" err="1" smtClean="0"/>
              <a:t>harnessed</a:t>
            </a:r>
            <a:r>
              <a:rPr lang="pt-BR" sz="1200" dirty="0" smtClean="0"/>
              <a:t> to </a:t>
            </a:r>
            <a:r>
              <a:rPr lang="pt-BR" sz="1200" dirty="0" err="1" smtClean="0"/>
              <a:t>deepen</a:t>
            </a:r>
            <a:r>
              <a:rPr lang="pt-BR" sz="1200" dirty="0" smtClean="0"/>
              <a:t> </a:t>
            </a:r>
            <a:r>
              <a:rPr lang="pt-BR" sz="1200" dirty="0" err="1" smtClean="0"/>
              <a:t>engagement</a:t>
            </a:r>
            <a:r>
              <a:rPr lang="pt-BR" sz="1200" dirty="0" smtClean="0"/>
              <a:t> </a:t>
            </a:r>
            <a:r>
              <a:rPr lang="pt-BR" sz="1200" dirty="0" err="1" smtClean="0"/>
              <a:t>by</a:t>
            </a:r>
            <a:r>
              <a:rPr lang="pt-BR" sz="1200" dirty="0" smtClean="0"/>
              <a:t> </a:t>
            </a:r>
            <a:r>
              <a:rPr lang="pt-BR" sz="1200" dirty="0" err="1" smtClean="0"/>
              <a:t>students</a:t>
            </a:r>
            <a:r>
              <a:rPr lang="pt-BR" sz="1200" dirty="0" smtClean="0"/>
              <a:t> in </a:t>
            </a:r>
            <a:r>
              <a:rPr lang="pt-BR" sz="1200" dirty="0" err="1" smtClean="0"/>
              <a:t>mathematics</a:t>
            </a:r>
            <a:r>
              <a:rPr lang="pt-BR" sz="1200" dirty="0" smtClean="0"/>
              <a:t> </a:t>
            </a:r>
            <a:r>
              <a:rPr lang="pt-BR" sz="1200" dirty="0" err="1" smtClean="0"/>
              <a:t>and</a:t>
            </a:r>
            <a:r>
              <a:rPr lang="pt-BR" sz="1200" dirty="0" smtClean="0"/>
              <a:t> its </a:t>
            </a:r>
            <a:r>
              <a:rPr lang="pt-BR" sz="1200" dirty="0" err="1" smtClean="0"/>
              <a:t>teaching</a:t>
            </a:r>
            <a:r>
              <a:rPr lang="pt-BR" sz="1200" dirty="0" smtClean="0"/>
              <a:t>?</a:t>
            </a:r>
            <a:endParaRPr lang="en-GB" sz="1200" dirty="0" smtClean="0"/>
          </a:p>
          <a:p>
            <a:pPr lvl="0">
              <a:buNone/>
            </a:pPr>
            <a:r>
              <a:rPr lang="pt-BR" sz="1200" dirty="0" smtClean="0"/>
              <a:t>Are </a:t>
            </a:r>
            <a:r>
              <a:rPr lang="pt-BR" sz="1200" dirty="0" err="1" smtClean="0"/>
              <a:t>there</a:t>
            </a:r>
            <a:r>
              <a:rPr lang="pt-BR" sz="1200" dirty="0" smtClean="0"/>
              <a:t> </a:t>
            </a:r>
            <a:r>
              <a:rPr lang="pt-BR" sz="1200" dirty="0" err="1" smtClean="0"/>
              <a:t>significant</a:t>
            </a:r>
            <a:r>
              <a:rPr lang="pt-BR" sz="1200" dirty="0" smtClean="0"/>
              <a:t> </a:t>
            </a:r>
            <a:r>
              <a:rPr lang="pt-BR" sz="1200" dirty="0" err="1" smtClean="0"/>
              <a:t>differences</a:t>
            </a:r>
            <a:r>
              <a:rPr lang="pt-BR" sz="1200" dirty="0" smtClean="0"/>
              <a:t> in </a:t>
            </a:r>
            <a:r>
              <a:rPr lang="en-GB" sz="1200" dirty="0" smtClean="0"/>
              <a:t>Mathematical Identity</a:t>
            </a:r>
            <a:r>
              <a:rPr lang="pt-BR" sz="1200" dirty="0" smtClean="0"/>
              <a:t> </a:t>
            </a:r>
            <a:r>
              <a:rPr lang="pt-BR" sz="1200" dirty="0" err="1" smtClean="0"/>
              <a:t>between</a:t>
            </a:r>
            <a:r>
              <a:rPr lang="pt-BR" sz="1200" dirty="0" smtClean="0"/>
              <a:t> </a:t>
            </a:r>
            <a:r>
              <a:rPr lang="pt-BR" sz="1200" dirty="0" err="1" smtClean="0"/>
              <a:t>student</a:t>
            </a:r>
            <a:r>
              <a:rPr lang="pt-BR" sz="1200" dirty="0" smtClean="0"/>
              <a:t> </a:t>
            </a:r>
            <a:r>
              <a:rPr lang="pt-BR" sz="1200" dirty="0" err="1" smtClean="0"/>
              <a:t>teachers</a:t>
            </a:r>
            <a:r>
              <a:rPr lang="pt-BR" sz="1200" dirty="0" smtClean="0"/>
              <a:t> (</a:t>
            </a:r>
            <a:r>
              <a:rPr lang="pt-BR" sz="1200" dirty="0" err="1" smtClean="0"/>
              <a:t>from</a:t>
            </a:r>
            <a:r>
              <a:rPr lang="pt-BR" sz="1200" dirty="0" smtClean="0"/>
              <a:t> </a:t>
            </a:r>
            <a:r>
              <a:rPr lang="pt-BR" sz="1200" dirty="0" err="1" smtClean="0"/>
              <a:t>diverse</a:t>
            </a:r>
            <a:r>
              <a:rPr lang="pt-BR" sz="1200" dirty="0" smtClean="0"/>
              <a:t> backgrounds) </a:t>
            </a:r>
            <a:r>
              <a:rPr lang="pt-BR" sz="1200" dirty="0" err="1" smtClean="0"/>
              <a:t>and</a:t>
            </a:r>
            <a:r>
              <a:rPr lang="pt-BR" sz="1200" dirty="0" smtClean="0"/>
              <a:t> </a:t>
            </a:r>
            <a:r>
              <a:rPr lang="pt-BR" sz="1200" dirty="0" err="1" smtClean="0"/>
              <a:t>other</a:t>
            </a:r>
            <a:r>
              <a:rPr lang="pt-BR" sz="1200" dirty="0" smtClean="0"/>
              <a:t> </a:t>
            </a:r>
            <a:r>
              <a:rPr lang="pt-BR" sz="1200" dirty="0" err="1" smtClean="0"/>
              <a:t>students</a:t>
            </a:r>
            <a:r>
              <a:rPr lang="pt-BR" sz="1200" dirty="0" smtClean="0"/>
              <a:t> in </a:t>
            </a:r>
            <a:r>
              <a:rPr lang="pt-BR" sz="1200" dirty="0" err="1" smtClean="0"/>
              <a:t>Ireland</a:t>
            </a:r>
            <a:r>
              <a:rPr lang="pt-BR" sz="1200" dirty="0" smtClean="0"/>
              <a:t>? </a:t>
            </a:r>
          </a:p>
          <a:p>
            <a:pPr lvl="0">
              <a:buNone/>
            </a:pPr>
            <a:r>
              <a:rPr lang="pt-BR" sz="1200" dirty="0" smtClean="0"/>
              <a:t>In particular, </a:t>
            </a:r>
            <a:r>
              <a:rPr lang="pt-BR" sz="1200" dirty="0" err="1" smtClean="0"/>
              <a:t>what</a:t>
            </a:r>
            <a:r>
              <a:rPr lang="pt-BR" sz="1200" dirty="0" smtClean="0"/>
              <a:t> are </a:t>
            </a:r>
            <a:r>
              <a:rPr lang="pt-BR" sz="1200" dirty="0" err="1" smtClean="0"/>
              <a:t>the</a:t>
            </a:r>
            <a:r>
              <a:rPr lang="pt-BR" sz="1200" dirty="0" smtClean="0"/>
              <a:t> </a:t>
            </a:r>
            <a:r>
              <a:rPr lang="pt-BR" sz="1200" dirty="0" err="1" smtClean="0"/>
              <a:t>characteristics</a:t>
            </a:r>
            <a:r>
              <a:rPr lang="pt-BR" sz="1200" dirty="0" smtClean="0"/>
              <a:t> </a:t>
            </a:r>
            <a:r>
              <a:rPr lang="pt-BR" sz="1200" dirty="0" err="1" smtClean="0"/>
              <a:t>of</a:t>
            </a:r>
            <a:r>
              <a:rPr lang="pt-BR" sz="1200" dirty="0" smtClean="0"/>
              <a:t> </a:t>
            </a:r>
            <a:r>
              <a:rPr lang="pt-BR" sz="1200" dirty="0" err="1" smtClean="0"/>
              <a:t>the</a:t>
            </a:r>
            <a:r>
              <a:rPr lang="pt-BR" sz="1200" dirty="0" smtClean="0"/>
              <a:t> </a:t>
            </a:r>
            <a:r>
              <a:rPr lang="en-GB" sz="1200" dirty="0" smtClean="0"/>
              <a:t>Mathematical Identity</a:t>
            </a:r>
            <a:r>
              <a:rPr lang="pt-BR" sz="1200" dirty="0" smtClean="0"/>
              <a:t> </a:t>
            </a:r>
            <a:r>
              <a:rPr lang="pt-BR" sz="1200" dirty="0" err="1" smtClean="0"/>
              <a:t>of</a:t>
            </a:r>
            <a:r>
              <a:rPr lang="pt-BR" sz="1200" dirty="0" smtClean="0"/>
              <a:t> </a:t>
            </a:r>
            <a:r>
              <a:rPr lang="pt-BR" sz="1200" dirty="0" err="1" smtClean="0"/>
              <a:t>students</a:t>
            </a:r>
            <a:r>
              <a:rPr lang="pt-BR" sz="1200" dirty="0" smtClean="0"/>
              <a:t> </a:t>
            </a:r>
            <a:r>
              <a:rPr lang="pt-BR" sz="1200" dirty="0" err="1" smtClean="0"/>
              <a:t>from</a:t>
            </a:r>
            <a:r>
              <a:rPr lang="pt-BR" sz="1200" dirty="0" smtClean="0"/>
              <a:t> </a:t>
            </a:r>
            <a:r>
              <a:rPr lang="pt-BR" sz="1200" dirty="0" err="1" smtClean="0"/>
              <a:t>different</a:t>
            </a:r>
            <a:r>
              <a:rPr lang="pt-BR" sz="1200" dirty="0" smtClean="0"/>
              <a:t> </a:t>
            </a:r>
            <a:r>
              <a:rPr lang="pt-BR" sz="1200" dirty="0" err="1" smtClean="0"/>
              <a:t>third</a:t>
            </a:r>
            <a:r>
              <a:rPr lang="pt-BR" sz="1200" dirty="0" smtClean="0"/>
              <a:t> </a:t>
            </a:r>
            <a:r>
              <a:rPr lang="pt-BR" sz="1200" dirty="0" err="1" smtClean="0"/>
              <a:t>level</a:t>
            </a:r>
            <a:r>
              <a:rPr lang="pt-BR" sz="1200" dirty="0" smtClean="0"/>
              <a:t> </a:t>
            </a:r>
            <a:r>
              <a:rPr lang="pt-BR" sz="1200" dirty="0" err="1" smtClean="0"/>
              <a:t>institutions</a:t>
            </a:r>
            <a:r>
              <a:rPr lang="pt-BR" sz="1200" dirty="0" smtClean="0"/>
              <a:t>?</a:t>
            </a:r>
          </a:p>
          <a:p>
            <a:pPr lvl="0">
              <a:buNone/>
            </a:pPr>
            <a:r>
              <a:rPr lang="pt-BR" sz="1200" i="1" dirty="0" err="1" smtClean="0"/>
              <a:t>Also</a:t>
            </a:r>
            <a:r>
              <a:rPr lang="pt-BR" sz="1200" i="1" dirty="0" smtClean="0"/>
              <a:t> </a:t>
            </a:r>
            <a:r>
              <a:rPr lang="pt-BR" sz="1200" i="1" dirty="0" err="1" smtClean="0"/>
              <a:t>see</a:t>
            </a:r>
            <a:r>
              <a:rPr lang="pt-BR" sz="1200" i="1" dirty="0" smtClean="0"/>
              <a:t> abstract.</a:t>
            </a:r>
            <a:r>
              <a:rPr lang="pt-BR" sz="1200" dirty="0" smtClean="0"/>
              <a:t>]</a:t>
            </a:r>
            <a:endParaRPr lang="en-IE" dirty="0" smtClean="0"/>
          </a:p>
          <a:p>
            <a:endParaRPr lang="en-US" dirty="0"/>
          </a:p>
        </p:txBody>
      </p:sp>
      <p:sp>
        <p:nvSpPr>
          <p:cNvPr id="4" name="Slide Number Placeholder 3"/>
          <p:cNvSpPr>
            <a:spLocks noGrp="1"/>
          </p:cNvSpPr>
          <p:nvPr>
            <p:ph type="sldNum" sz="quarter" idx="10"/>
          </p:nvPr>
        </p:nvSpPr>
        <p:spPr/>
        <p:txBody>
          <a:bodyPr/>
          <a:lstStyle/>
          <a:p>
            <a:fld id="{79C9B6E6-4498-4767-A3D2-92E96B935C72}" type="slidenum">
              <a:rPr lang="en-US" smtClean="0"/>
              <a:pPr/>
              <a:t>19</a:t>
            </a:fld>
            <a:endParaRPr lang="en-US"/>
          </a:p>
        </p:txBody>
      </p:sp>
    </p:spTree>
    <p:extLst>
      <p:ext uri="{BB962C8B-B14F-4D97-AF65-F5344CB8AC3E}">
        <p14:creationId xmlns:p14="http://schemas.microsoft.com/office/powerpoint/2010/main" val="9312286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None/>
            </a:pPr>
            <a:r>
              <a:rPr lang="en-GB" dirty="0" smtClean="0"/>
              <a:t>[</a:t>
            </a:r>
            <a:r>
              <a:rPr lang="en-GB" sz="1200" dirty="0" smtClean="0"/>
              <a:t>Proposal referred to: </a:t>
            </a:r>
          </a:p>
          <a:p>
            <a:pPr lvl="0">
              <a:buNone/>
            </a:pPr>
            <a:r>
              <a:rPr lang="pt-BR" sz="1200" dirty="0" err="1" smtClean="0"/>
              <a:t>Can</a:t>
            </a:r>
            <a:r>
              <a:rPr lang="pt-BR" sz="1200" dirty="0" smtClean="0"/>
              <a:t> </a:t>
            </a:r>
            <a:r>
              <a:rPr lang="en-GB" sz="1200" dirty="0" smtClean="0"/>
              <a:t>Mathematical Identity</a:t>
            </a:r>
            <a:r>
              <a:rPr lang="pt-BR" sz="1200" dirty="0" smtClean="0"/>
              <a:t> </a:t>
            </a:r>
            <a:r>
              <a:rPr lang="pt-BR" sz="1200" dirty="0" err="1" smtClean="0"/>
              <a:t>be</a:t>
            </a:r>
            <a:r>
              <a:rPr lang="pt-BR" sz="1200" dirty="0" smtClean="0"/>
              <a:t> </a:t>
            </a:r>
            <a:r>
              <a:rPr lang="pt-BR" sz="1200" dirty="0" err="1" smtClean="0"/>
              <a:t>harnessed</a:t>
            </a:r>
            <a:r>
              <a:rPr lang="pt-BR" sz="1200" dirty="0" smtClean="0"/>
              <a:t> to </a:t>
            </a:r>
            <a:r>
              <a:rPr lang="pt-BR" sz="1200" dirty="0" err="1" smtClean="0"/>
              <a:t>deepen</a:t>
            </a:r>
            <a:r>
              <a:rPr lang="pt-BR" sz="1200" dirty="0" smtClean="0"/>
              <a:t> </a:t>
            </a:r>
            <a:r>
              <a:rPr lang="pt-BR" sz="1200" dirty="0" err="1" smtClean="0"/>
              <a:t>engagement</a:t>
            </a:r>
            <a:r>
              <a:rPr lang="pt-BR" sz="1200" dirty="0" smtClean="0"/>
              <a:t> </a:t>
            </a:r>
            <a:r>
              <a:rPr lang="pt-BR" sz="1200" dirty="0" err="1" smtClean="0"/>
              <a:t>by</a:t>
            </a:r>
            <a:r>
              <a:rPr lang="pt-BR" sz="1200" dirty="0" smtClean="0"/>
              <a:t> </a:t>
            </a:r>
            <a:r>
              <a:rPr lang="pt-BR" sz="1200" dirty="0" err="1" smtClean="0"/>
              <a:t>students</a:t>
            </a:r>
            <a:r>
              <a:rPr lang="pt-BR" sz="1200" dirty="0" smtClean="0"/>
              <a:t> in </a:t>
            </a:r>
            <a:r>
              <a:rPr lang="pt-BR" sz="1200" dirty="0" err="1" smtClean="0"/>
              <a:t>mathematics</a:t>
            </a:r>
            <a:r>
              <a:rPr lang="pt-BR" sz="1200" dirty="0" smtClean="0"/>
              <a:t> </a:t>
            </a:r>
            <a:r>
              <a:rPr lang="pt-BR" sz="1200" dirty="0" err="1" smtClean="0"/>
              <a:t>and</a:t>
            </a:r>
            <a:r>
              <a:rPr lang="pt-BR" sz="1200" dirty="0" smtClean="0"/>
              <a:t> its </a:t>
            </a:r>
            <a:r>
              <a:rPr lang="pt-BR" sz="1200" dirty="0" err="1" smtClean="0"/>
              <a:t>teaching</a:t>
            </a:r>
            <a:r>
              <a:rPr lang="pt-BR" sz="1200" dirty="0" smtClean="0"/>
              <a:t>?</a:t>
            </a:r>
            <a:endParaRPr lang="en-GB" sz="1200" dirty="0" smtClean="0"/>
          </a:p>
          <a:p>
            <a:pPr lvl="0">
              <a:buNone/>
            </a:pPr>
            <a:r>
              <a:rPr lang="pt-BR" sz="1200" dirty="0" smtClean="0"/>
              <a:t>Are </a:t>
            </a:r>
            <a:r>
              <a:rPr lang="pt-BR" sz="1200" dirty="0" err="1" smtClean="0"/>
              <a:t>there</a:t>
            </a:r>
            <a:r>
              <a:rPr lang="pt-BR" sz="1200" dirty="0" smtClean="0"/>
              <a:t> </a:t>
            </a:r>
            <a:r>
              <a:rPr lang="pt-BR" sz="1200" dirty="0" err="1" smtClean="0"/>
              <a:t>significant</a:t>
            </a:r>
            <a:r>
              <a:rPr lang="pt-BR" sz="1200" dirty="0" smtClean="0"/>
              <a:t> </a:t>
            </a:r>
            <a:r>
              <a:rPr lang="pt-BR" sz="1200" dirty="0" err="1" smtClean="0"/>
              <a:t>differences</a:t>
            </a:r>
            <a:r>
              <a:rPr lang="pt-BR" sz="1200" dirty="0" smtClean="0"/>
              <a:t> in </a:t>
            </a:r>
            <a:r>
              <a:rPr lang="en-GB" sz="1200" dirty="0" smtClean="0"/>
              <a:t>Mathematical Identity</a:t>
            </a:r>
            <a:r>
              <a:rPr lang="pt-BR" sz="1200" dirty="0" smtClean="0"/>
              <a:t> </a:t>
            </a:r>
            <a:r>
              <a:rPr lang="pt-BR" sz="1200" dirty="0" err="1" smtClean="0"/>
              <a:t>between</a:t>
            </a:r>
            <a:r>
              <a:rPr lang="pt-BR" sz="1200" dirty="0" smtClean="0"/>
              <a:t> </a:t>
            </a:r>
            <a:r>
              <a:rPr lang="pt-BR" sz="1200" dirty="0" err="1" smtClean="0"/>
              <a:t>student</a:t>
            </a:r>
            <a:r>
              <a:rPr lang="pt-BR" sz="1200" dirty="0" smtClean="0"/>
              <a:t> </a:t>
            </a:r>
            <a:r>
              <a:rPr lang="pt-BR" sz="1200" dirty="0" err="1" smtClean="0"/>
              <a:t>teachers</a:t>
            </a:r>
            <a:r>
              <a:rPr lang="pt-BR" sz="1200" dirty="0" smtClean="0"/>
              <a:t> (</a:t>
            </a:r>
            <a:r>
              <a:rPr lang="pt-BR" sz="1200" dirty="0" err="1" smtClean="0"/>
              <a:t>from</a:t>
            </a:r>
            <a:r>
              <a:rPr lang="pt-BR" sz="1200" dirty="0" smtClean="0"/>
              <a:t> </a:t>
            </a:r>
            <a:r>
              <a:rPr lang="pt-BR" sz="1200" dirty="0" err="1" smtClean="0"/>
              <a:t>diverse</a:t>
            </a:r>
            <a:r>
              <a:rPr lang="pt-BR" sz="1200" dirty="0" smtClean="0"/>
              <a:t> backgrounds) </a:t>
            </a:r>
            <a:r>
              <a:rPr lang="pt-BR" sz="1200" dirty="0" err="1" smtClean="0"/>
              <a:t>and</a:t>
            </a:r>
            <a:r>
              <a:rPr lang="pt-BR" sz="1200" dirty="0" smtClean="0"/>
              <a:t> </a:t>
            </a:r>
            <a:r>
              <a:rPr lang="pt-BR" sz="1200" dirty="0" err="1" smtClean="0"/>
              <a:t>other</a:t>
            </a:r>
            <a:r>
              <a:rPr lang="pt-BR" sz="1200" dirty="0" smtClean="0"/>
              <a:t> </a:t>
            </a:r>
            <a:r>
              <a:rPr lang="pt-BR" sz="1200" dirty="0" err="1" smtClean="0"/>
              <a:t>students</a:t>
            </a:r>
            <a:r>
              <a:rPr lang="pt-BR" sz="1200" dirty="0" smtClean="0"/>
              <a:t> in </a:t>
            </a:r>
            <a:r>
              <a:rPr lang="pt-BR" sz="1200" dirty="0" err="1" smtClean="0"/>
              <a:t>Ireland</a:t>
            </a:r>
            <a:r>
              <a:rPr lang="pt-BR" sz="1200" dirty="0" smtClean="0"/>
              <a:t>? </a:t>
            </a:r>
          </a:p>
          <a:p>
            <a:pPr lvl="0">
              <a:buNone/>
            </a:pPr>
            <a:r>
              <a:rPr lang="pt-BR" sz="1200" dirty="0" smtClean="0"/>
              <a:t>In particular, </a:t>
            </a:r>
            <a:r>
              <a:rPr lang="pt-BR" sz="1200" dirty="0" err="1" smtClean="0"/>
              <a:t>what</a:t>
            </a:r>
            <a:r>
              <a:rPr lang="pt-BR" sz="1200" dirty="0" smtClean="0"/>
              <a:t> are </a:t>
            </a:r>
            <a:r>
              <a:rPr lang="pt-BR" sz="1200" dirty="0" err="1" smtClean="0"/>
              <a:t>the</a:t>
            </a:r>
            <a:r>
              <a:rPr lang="pt-BR" sz="1200" dirty="0" smtClean="0"/>
              <a:t> </a:t>
            </a:r>
            <a:r>
              <a:rPr lang="pt-BR" sz="1200" dirty="0" err="1" smtClean="0"/>
              <a:t>characteristics</a:t>
            </a:r>
            <a:r>
              <a:rPr lang="pt-BR" sz="1200" dirty="0" smtClean="0"/>
              <a:t> </a:t>
            </a:r>
            <a:r>
              <a:rPr lang="pt-BR" sz="1200" dirty="0" err="1" smtClean="0"/>
              <a:t>of</a:t>
            </a:r>
            <a:r>
              <a:rPr lang="pt-BR" sz="1200" dirty="0" smtClean="0"/>
              <a:t> </a:t>
            </a:r>
            <a:r>
              <a:rPr lang="pt-BR" sz="1200" dirty="0" err="1" smtClean="0"/>
              <a:t>the</a:t>
            </a:r>
            <a:r>
              <a:rPr lang="pt-BR" sz="1200" dirty="0" smtClean="0"/>
              <a:t> </a:t>
            </a:r>
            <a:r>
              <a:rPr lang="en-GB" sz="1200" dirty="0" smtClean="0"/>
              <a:t>Mathematical Identity</a:t>
            </a:r>
            <a:r>
              <a:rPr lang="pt-BR" sz="1200" dirty="0" smtClean="0"/>
              <a:t> </a:t>
            </a:r>
            <a:r>
              <a:rPr lang="pt-BR" sz="1200" dirty="0" err="1" smtClean="0"/>
              <a:t>of</a:t>
            </a:r>
            <a:r>
              <a:rPr lang="pt-BR" sz="1200" dirty="0" smtClean="0"/>
              <a:t> </a:t>
            </a:r>
            <a:r>
              <a:rPr lang="pt-BR" sz="1200" dirty="0" err="1" smtClean="0"/>
              <a:t>students</a:t>
            </a:r>
            <a:r>
              <a:rPr lang="pt-BR" sz="1200" dirty="0" smtClean="0"/>
              <a:t> </a:t>
            </a:r>
            <a:r>
              <a:rPr lang="pt-BR" sz="1200" dirty="0" err="1" smtClean="0"/>
              <a:t>from</a:t>
            </a:r>
            <a:r>
              <a:rPr lang="pt-BR" sz="1200" dirty="0" smtClean="0"/>
              <a:t> </a:t>
            </a:r>
            <a:r>
              <a:rPr lang="pt-BR" sz="1200" dirty="0" err="1" smtClean="0"/>
              <a:t>different</a:t>
            </a:r>
            <a:r>
              <a:rPr lang="pt-BR" sz="1200" dirty="0" smtClean="0"/>
              <a:t> </a:t>
            </a:r>
            <a:r>
              <a:rPr lang="pt-BR" sz="1200" dirty="0" err="1" smtClean="0"/>
              <a:t>third</a:t>
            </a:r>
            <a:r>
              <a:rPr lang="pt-BR" sz="1200" dirty="0" smtClean="0"/>
              <a:t> </a:t>
            </a:r>
            <a:r>
              <a:rPr lang="pt-BR" sz="1200" dirty="0" err="1" smtClean="0"/>
              <a:t>level</a:t>
            </a:r>
            <a:r>
              <a:rPr lang="pt-BR" sz="1200" dirty="0" smtClean="0"/>
              <a:t> </a:t>
            </a:r>
            <a:r>
              <a:rPr lang="pt-BR" sz="1200" dirty="0" err="1" smtClean="0"/>
              <a:t>institutions</a:t>
            </a:r>
            <a:r>
              <a:rPr lang="pt-BR" sz="1200" dirty="0" smtClean="0"/>
              <a:t>?</a:t>
            </a:r>
          </a:p>
          <a:p>
            <a:pPr lvl="0">
              <a:buNone/>
            </a:pPr>
            <a:r>
              <a:rPr lang="pt-BR" sz="1200" i="1" dirty="0" err="1" smtClean="0"/>
              <a:t>Also</a:t>
            </a:r>
            <a:r>
              <a:rPr lang="pt-BR" sz="1200" i="1" dirty="0" smtClean="0"/>
              <a:t> </a:t>
            </a:r>
            <a:r>
              <a:rPr lang="pt-BR" sz="1200" i="1" dirty="0" err="1" smtClean="0"/>
              <a:t>see</a:t>
            </a:r>
            <a:r>
              <a:rPr lang="pt-BR" sz="1200" i="1" dirty="0" smtClean="0"/>
              <a:t> abstract.</a:t>
            </a:r>
            <a:r>
              <a:rPr lang="pt-BR" sz="1200" dirty="0" smtClean="0"/>
              <a:t>]</a:t>
            </a:r>
            <a:endParaRPr lang="en-IE" dirty="0" smtClean="0"/>
          </a:p>
          <a:p>
            <a:endParaRPr lang="en-US" dirty="0"/>
          </a:p>
        </p:txBody>
      </p:sp>
      <p:sp>
        <p:nvSpPr>
          <p:cNvPr id="4" name="Slide Number Placeholder 3"/>
          <p:cNvSpPr>
            <a:spLocks noGrp="1"/>
          </p:cNvSpPr>
          <p:nvPr>
            <p:ph type="sldNum" sz="quarter" idx="10"/>
          </p:nvPr>
        </p:nvSpPr>
        <p:spPr/>
        <p:txBody>
          <a:bodyPr/>
          <a:lstStyle/>
          <a:p>
            <a:fld id="{79C9B6E6-4498-4767-A3D2-92E96B935C72}" type="slidenum">
              <a:rPr lang="en-US" smtClean="0"/>
              <a:pPr/>
              <a:t>20</a:t>
            </a:fld>
            <a:endParaRPr lang="en-US"/>
          </a:p>
        </p:txBody>
      </p:sp>
    </p:spTree>
    <p:extLst>
      <p:ext uri="{BB962C8B-B14F-4D97-AF65-F5344CB8AC3E}">
        <p14:creationId xmlns:p14="http://schemas.microsoft.com/office/powerpoint/2010/main" val="4006537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4"/>
            <a:endParaRPr lang="en-GB" sz="1600" dirty="0" smtClean="0"/>
          </a:p>
        </p:txBody>
      </p:sp>
      <p:sp>
        <p:nvSpPr>
          <p:cNvPr id="4" name="Slide Number Placeholder 3"/>
          <p:cNvSpPr>
            <a:spLocks noGrp="1"/>
          </p:cNvSpPr>
          <p:nvPr>
            <p:ph type="sldNum" sz="quarter" idx="10"/>
          </p:nvPr>
        </p:nvSpPr>
        <p:spPr/>
        <p:txBody>
          <a:bodyPr/>
          <a:lstStyle/>
          <a:p>
            <a:fld id="{79C9B6E6-4498-4767-A3D2-92E96B935C72}" type="slidenum">
              <a:rPr lang="en-US" smtClean="0"/>
              <a:pPr/>
              <a:t>21</a:t>
            </a:fld>
            <a:endParaRPr lang="en-US"/>
          </a:p>
        </p:txBody>
      </p:sp>
    </p:spTree>
    <p:extLst>
      <p:ext uri="{BB962C8B-B14F-4D97-AF65-F5344CB8AC3E}">
        <p14:creationId xmlns:p14="http://schemas.microsoft.com/office/powerpoint/2010/main" val="10589388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C9B6E6-4498-4767-A3D2-92E96B935C72}" type="slidenum">
              <a:rPr lang="en-US" smtClean="0"/>
              <a:pPr/>
              <a:t>22</a:t>
            </a:fld>
            <a:endParaRPr lang="en-US"/>
          </a:p>
        </p:txBody>
      </p:sp>
    </p:spTree>
    <p:extLst>
      <p:ext uri="{BB962C8B-B14F-4D97-AF65-F5344CB8AC3E}">
        <p14:creationId xmlns:p14="http://schemas.microsoft.com/office/powerpoint/2010/main" val="33734648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79C9B6E6-4498-4767-A3D2-92E96B935C72}" type="slidenum">
              <a:rPr lang="en-US" smtClean="0"/>
              <a:pPr/>
              <a:t>23</a:t>
            </a:fld>
            <a:endParaRPr lang="en-US"/>
          </a:p>
        </p:txBody>
      </p:sp>
    </p:spTree>
    <p:extLst>
      <p:ext uri="{BB962C8B-B14F-4D97-AF65-F5344CB8AC3E}">
        <p14:creationId xmlns:p14="http://schemas.microsoft.com/office/powerpoint/2010/main" val="34369057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79C9B6E6-4498-4767-A3D2-92E96B935C72}" type="slidenum">
              <a:rPr lang="en-US" smtClean="0"/>
              <a:pPr/>
              <a:t>27</a:t>
            </a:fld>
            <a:endParaRPr lang="en-US"/>
          </a:p>
        </p:txBody>
      </p:sp>
    </p:spTree>
    <p:extLst>
      <p:ext uri="{BB962C8B-B14F-4D97-AF65-F5344CB8AC3E}">
        <p14:creationId xmlns:p14="http://schemas.microsoft.com/office/powerpoint/2010/main" val="15179460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79C9B6E6-4498-4767-A3D2-92E96B935C72}" type="slidenum">
              <a:rPr lang="en-US" smtClean="0"/>
              <a:pPr/>
              <a:t>28</a:t>
            </a:fld>
            <a:endParaRPr lang="en-US"/>
          </a:p>
        </p:txBody>
      </p:sp>
    </p:spTree>
    <p:extLst>
      <p:ext uri="{BB962C8B-B14F-4D97-AF65-F5344CB8AC3E}">
        <p14:creationId xmlns:p14="http://schemas.microsoft.com/office/powerpoint/2010/main" val="3991039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79C9B6E6-4498-4767-A3D2-92E96B935C72}" type="slidenum">
              <a:rPr lang="en-US" smtClean="0"/>
              <a:pPr/>
              <a:t>29</a:t>
            </a:fld>
            <a:endParaRPr lang="en-US"/>
          </a:p>
        </p:txBody>
      </p:sp>
    </p:spTree>
    <p:extLst>
      <p:ext uri="{BB962C8B-B14F-4D97-AF65-F5344CB8AC3E}">
        <p14:creationId xmlns:p14="http://schemas.microsoft.com/office/powerpoint/2010/main" val="2760855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79C9B6E6-4498-4767-A3D2-92E96B935C72}" type="slidenum">
              <a:rPr lang="en-US" smtClean="0"/>
              <a:pPr/>
              <a:t>3</a:t>
            </a:fld>
            <a:endParaRPr lang="en-US"/>
          </a:p>
        </p:txBody>
      </p:sp>
    </p:spTree>
    <p:extLst>
      <p:ext uri="{BB962C8B-B14F-4D97-AF65-F5344CB8AC3E}">
        <p14:creationId xmlns:p14="http://schemas.microsoft.com/office/powerpoint/2010/main" val="40486797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How many of our students reported collaborative experiences?</a:t>
            </a:r>
          </a:p>
        </p:txBody>
      </p:sp>
      <p:sp>
        <p:nvSpPr>
          <p:cNvPr id="4" name="Slide Number Placeholder 3"/>
          <p:cNvSpPr>
            <a:spLocks noGrp="1"/>
          </p:cNvSpPr>
          <p:nvPr>
            <p:ph type="sldNum" sz="quarter" idx="10"/>
          </p:nvPr>
        </p:nvSpPr>
        <p:spPr/>
        <p:txBody>
          <a:bodyPr/>
          <a:lstStyle/>
          <a:p>
            <a:fld id="{79C9B6E6-4498-4767-A3D2-92E96B935C72}" type="slidenum">
              <a:rPr lang="en-US" smtClean="0"/>
              <a:pPr/>
              <a:t>30</a:t>
            </a:fld>
            <a:endParaRPr lang="en-US"/>
          </a:p>
        </p:txBody>
      </p:sp>
    </p:spTree>
    <p:extLst>
      <p:ext uri="{BB962C8B-B14F-4D97-AF65-F5344CB8AC3E}">
        <p14:creationId xmlns:p14="http://schemas.microsoft.com/office/powerpoint/2010/main" val="33090156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79C9B6E6-4498-4767-A3D2-92E96B935C72}" type="slidenum">
              <a:rPr lang="en-US" smtClean="0"/>
              <a:pPr/>
              <a:t>34</a:t>
            </a:fld>
            <a:endParaRPr lang="en-US"/>
          </a:p>
        </p:txBody>
      </p:sp>
    </p:spTree>
    <p:extLst>
      <p:ext uri="{BB962C8B-B14F-4D97-AF65-F5344CB8AC3E}">
        <p14:creationId xmlns:p14="http://schemas.microsoft.com/office/powerpoint/2010/main" val="40057083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79C9B6E6-4498-4767-A3D2-92E96B935C72}" type="slidenum">
              <a:rPr lang="en-US" smtClean="0"/>
              <a:pPr/>
              <a:t>35</a:t>
            </a:fld>
            <a:endParaRPr lang="en-US"/>
          </a:p>
        </p:txBody>
      </p:sp>
    </p:spTree>
    <p:extLst>
      <p:ext uri="{BB962C8B-B14F-4D97-AF65-F5344CB8AC3E}">
        <p14:creationId xmlns:p14="http://schemas.microsoft.com/office/powerpoint/2010/main" val="2755338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9C9B6E6-4498-4767-A3D2-92E96B935C72}" type="slidenum">
              <a:rPr lang="en-US" smtClean="0"/>
              <a:pPr/>
              <a:t>6</a:t>
            </a:fld>
            <a:endParaRPr lang="en-US"/>
          </a:p>
        </p:txBody>
      </p:sp>
    </p:spTree>
    <p:extLst>
      <p:ext uri="{BB962C8B-B14F-4D97-AF65-F5344CB8AC3E}">
        <p14:creationId xmlns:p14="http://schemas.microsoft.com/office/powerpoint/2010/main" val="3165517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Taken from Ethics Clearance</a:t>
            </a:r>
            <a:r>
              <a:rPr lang="en-GB" baseline="0" dirty="0" smtClean="0"/>
              <a:t> document</a:t>
            </a:r>
            <a:endParaRPr lang="en-GB" dirty="0"/>
          </a:p>
        </p:txBody>
      </p:sp>
      <p:sp>
        <p:nvSpPr>
          <p:cNvPr id="4" name="Slide Number Placeholder 3"/>
          <p:cNvSpPr>
            <a:spLocks noGrp="1"/>
          </p:cNvSpPr>
          <p:nvPr>
            <p:ph type="sldNum" sz="quarter" idx="10"/>
          </p:nvPr>
        </p:nvSpPr>
        <p:spPr/>
        <p:txBody>
          <a:bodyPr/>
          <a:lstStyle/>
          <a:p>
            <a:fld id="{79C9B6E6-4498-4767-A3D2-92E96B935C72}" type="slidenum">
              <a:rPr lang="en-US" smtClean="0"/>
              <a:pPr/>
              <a:t>8</a:t>
            </a:fld>
            <a:endParaRPr lang="en-US"/>
          </a:p>
        </p:txBody>
      </p:sp>
    </p:spTree>
    <p:extLst>
      <p:ext uri="{BB962C8B-B14F-4D97-AF65-F5344CB8AC3E}">
        <p14:creationId xmlns:p14="http://schemas.microsoft.com/office/powerpoint/2010/main" val="1535414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None/>
            </a:pPr>
            <a:r>
              <a:rPr lang="en-GB" dirty="0" smtClean="0"/>
              <a:t>[</a:t>
            </a:r>
            <a:r>
              <a:rPr lang="en-GB" sz="1200" dirty="0" smtClean="0"/>
              <a:t>Proposal referred to: </a:t>
            </a:r>
          </a:p>
          <a:p>
            <a:pPr lvl="0">
              <a:buNone/>
            </a:pPr>
            <a:r>
              <a:rPr lang="pt-BR" sz="1200" dirty="0" err="1" smtClean="0"/>
              <a:t>Can</a:t>
            </a:r>
            <a:r>
              <a:rPr lang="pt-BR" sz="1200" dirty="0" smtClean="0"/>
              <a:t> </a:t>
            </a:r>
            <a:r>
              <a:rPr lang="en-GB" sz="1200" dirty="0" smtClean="0"/>
              <a:t>Mathematical Identity</a:t>
            </a:r>
            <a:r>
              <a:rPr lang="pt-BR" sz="1200" dirty="0" smtClean="0"/>
              <a:t> </a:t>
            </a:r>
            <a:r>
              <a:rPr lang="pt-BR" sz="1200" dirty="0" err="1" smtClean="0"/>
              <a:t>be</a:t>
            </a:r>
            <a:r>
              <a:rPr lang="pt-BR" sz="1200" dirty="0" smtClean="0"/>
              <a:t> </a:t>
            </a:r>
            <a:r>
              <a:rPr lang="pt-BR" sz="1200" dirty="0" err="1" smtClean="0"/>
              <a:t>harnessed</a:t>
            </a:r>
            <a:r>
              <a:rPr lang="pt-BR" sz="1200" dirty="0" smtClean="0"/>
              <a:t> to </a:t>
            </a:r>
            <a:r>
              <a:rPr lang="pt-BR" sz="1200" dirty="0" err="1" smtClean="0"/>
              <a:t>deepen</a:t>
            </a:r>
            <a:r>
              <a:rPr lang="pt-BR" sz="1200" dirty="0" smtClean="0"/>
              <a:t> </a:t>
            </a:r>
            <a:r>
              <a:rPr lang="pt-BR" sz="1200" dirty="0" err="1" smtClean="0"/>
              <a:t>engagement</a:t>
            </a:r>
            <a:r>
              <a:rPr lang="pt-BR" sz="1200" dirty="0" smtClean="0"/>
              <a:t> </a:t>
            </a:r>
            <a:r>
              <a:rPr lang="pt-BR" sz="1200" dirty="0" err="1" smtClean="0"/>
              <a:t>by</a:t>
            </a:r>
            <a:r>
              <a:rPr lang="pt-BR" sz="1200" dirty="0" smtClean="0"/>
              <a:t> </a:t>
            </a:r>
            <a:r>
              <a:rPr lang="pt-BR" sz="1200" dirty="0" err="1" smtClean="0"/>
              <a:t>students</a:t>
            </a:r>
            <a:r>
              <a:rPr lang="pt-BR" sz="1200" dirty="0" smtClean="0"/>
              <a:t> in </a:t>
            </a:r>
            <a:r>
              <a:rPr lang="pt-BR" sz="1200" dirty="0" err="1" smtClean="0"/>
              <a:t>mathematics</a:t>
            </a:r>
            <a:r>
              <a:rPr lang="pt-BR" sz="1200" dirty="0" smtClean="0"/>
              <a:t> </a:t>
            </a:r>
            <a:r>
              <a:rPr lang="pt-BR" sz="1200" dirty="0" err="1" smtClean="0"/>
              <a:t>and</a:t>
            </a:r>
            <a:r>
              <a:rPr lang="pt-BR" sz="1200" dirty="0" smtClean="0"/>
              <a:t> its </a:t>
            </a:r>
            <a:r>
              <a:rPr lang="pt-BR" sz="1200" dirty="0" err="1" smtClean="0"/>
              <a:t>teaching</a:t>
            </a:r>
            <a:r>
              <a:rPr lang="pt-BR" sz="1200" dirty="0" smtClean="0"/>
              <a:t>?</a:t>
            </a:r>
            <a:endParaRPr lang="en-GB" sz="1200" dirty="0" smtClean="0"/>
          </a:p>
          <a:p>
            <a:pPr lvl="0">
              <a:buNone/>
            </a:pPr>
            <a:r>
              <a:rPr lang="pt-BR" sz="1200" dirty="0" smtClean="0"/>
              <a:t>Are </a:t>
            </a:r>
            <a:r>
              <a:rPr lang="pt-BR" sz="1200" dirty="0" err="1" smtClean="0"/>
              <a:t>there</a:t>
            </a:r>
            <a:r>
              <a:rPr lang="pt-BR" sz="1200" dirty="0" smtClean="0"/>
              <a:t> </a:t>
            </a:r>
            <a:r>
              <a:rPr lang="pt-BR" sz="1200" dirty="0" err="1" smtClean="0"/>
              <a:t>significant</a:t>
            </a:r>
            <a:r>
              <a:rPr lang="pt-BR" sz="1200" dirty="0" smtClean="0"/>
              <a:t> </a:t>
            </a:r>
            <a:r>
              <a:rPr lang="pt-BR" sz="1200" dirty="0" err="1" smtClean="0"/>
              <a:t>differences</a:t>
            </a:r>
            <a:r>
              <a:rPr lang="pt-BR" sz="1200" dirty="0" smtClean="0"/>
              <a:t> in </a:t>
            </a:r>
            <a:r>
              <a:rPr lang="en-GB" sz="1200" dirty="0" smtClean="0"/>
              <a:t>Mathematical Identity</a:t>
            </a:r>
            <a:r>
              <a:rPr lang="pt-BR" sz="1200" dirty="0" smtClean="0"/>
              <a:t> </a:t>
            </a:r>
            <a:r>
              <a:rPr lang="pt-BR" sz="1200" dirty="0" err="1" smtClean="0"/>
              <a:t>between</a:t>
            </a:r>
            <a:r>
              <a:rPr lang="pt-BR" sz="1200" dirty="0" smtClean="0"/>
              <a:t> </a:t>
            </a:r>
            <a:r>
              <a:rPr lang="pt-BR" sz="1200" dirty="0" err="1" smtClean="0"/>
              <a:t>student</a:t>
            </a:r>
            <a:r>
              <a:rPr lang="pt-BR" sz="1200" dirty="0" smtClean="0"/>
              <a:t> </a:t>
            </a:r>
            <a:r>
              <a:rPr lang="pt-BR" sz="1200" dirty="0" err="1" smtClean="0"/>
              <a:t>teachers</a:t>
            </a:r>
            <a:r>
              <a:rPr lang="pt-BR" sz="1200" dirty="0" smtClean="0"/>
              <a:t> (</a:t>
            </a:r>
            <a:r>
              <a:rPr lang="pt-BR" sz="1200" dirty="0" err="1" smtClean="0"/>
              <a:t>from</a:t>
            </a:r>
            <a:r>
              <a:rPr lang="pt-BR" sz="1200" dirty="0" smtClean="0"/>
              <a:t> </a:t>
            </a:r>
            <a:r>
              <a:rPr lang="pt-BR" sz="1200" dirty="0" err="1" smtClean="0"/>
              <a:t>diverse</a:t>
            </a:r>
            <a:r>
              <a:rPr lang="pt-BR" sz="1200" dirty="0" smtClean="0"/>
              <a:t> backgrounds) </a:t>
            </a:r>
            <a:r>
              <a:rPr lang="pt-BR" sz="1200" dirty="0" err="1" smtClean="0"/>
              <a:t>and</a:t>
            </a:r>
            <a:r>
              <a:rPr lang="pt-BR" sz="1200" dirty="0" smtClean="0"/>
              <a:t> </a:t>
            </a:r>
            <a:r>
              <a:rPr lang="pt-BR" sz="1200" dirty="0" err="1" smtClean="0"/>
              <a:t>other</a:t>
            </a:r>
            <a:r>
              <a:rPr lang="pt-BR" sz="1200" dirty="0" smtClean="0"/>
              <a:t> </a:t>
            </a:r>
            <a:r>
              <a:rPr lang="pt-BR" sz="1200" dirty="0" err="1" smtClean="0"/>
              <a:t>students</a:t>
            </a:r>
            <a:r>
              <a:rPr lang="pt-BR" sz="1200" dirty="0" smtClean="0"/>
              <a:t> in </a:t>
            </a:r>
            <a:r>
              <a:rPr lang="pt-BR" sz="1200" dirty="0" err="1" smtClean="0"/>
              <a:t>Ireland</a:t>
            </a:r>
            <a:r>
              <a:rPr lang="pt-BR" sz="1200" dirty="0" smtClean="0"/>
              <a:t>? </a:t>
            </a:r>
          </a:p>
          <a:p>
            <a:pPr lvl="0">
              <a:buNone/>
            </a:pPr>
            <a:r>
              <a:rPr lang="pt-BR" sz="1200" dirty="0" smtClean="0"/>
              <a:t>In particular, </a:t>
            </a:r>
            <a:r>
              <a:rPr lang="pt-BR" sz="1200" dirty="0" err="1" smtClean="0"/>
              <a:t>what</a:t>
            </a:r>
            <a:r>
              <a:rPr lang="pt-BR" sz="1200" dirty="0" smtClean="0"/>
              <a:t> are </a:t>
            </a:r>
            <a:r>
              <a:rPr lang="pt-BR" sz="1200" dirty="0" err="1" smtClean="0"/>
              <a:t>the</a:t>
            </a:r>
            <a:r>
              <a:rPr lang="pt-BR" sz="1200" dirty="0" smtClean="0"/>
              <a:t> </a:t>
            </a:r>
            <a:r>
              <a:rPr lang="pt-BR" sz="1200" dirty="0" err="1" smtClean="0"/>
              <a:t>characteristics</a:t>
            </a:r>
            <a:r>
              <a:rPr lang="pt-BR" sz="1200" dirty="0" smtClean="0"/>
              <a:t> </a:t>
            </a:r>
            <a:r>
              <a:rPr lang="pt-BR" sz="1200" dirty="0" err="1" smtClean="0"/>
              <a:t>of</a:t>
            </a:r>
            <a:r>
              <a:rPr lang="pt-BR" sz="1200" dirty="0" smtClean="0"/>
              <a:t> </a:t>
            </a:r>
            <a:r>
              <a:rPr lang="pt-BR" sz="1200" dirty="0" err="1" smtClean="0"/>
              <a:t>the</a:t>
            </a:r>
            <a:r>
              <a:rPr lang="pt-BR" sz="1200" dirty="0" smtClean="0"/>
              <a:t> </a:t>
            </a:r>
            <a:r>
              <a:rPr lang="en-GB" sz="1200" dirty="0" smtClean="0"/>
              <a:t>Mathematical Identity</a:t>
            </a:r>
            <a:r>
              <a:rPr lang="pt-BR" sz="1200" dirty="0" smtClean="0"/>
              <a:t> </a:t>
            </a:r>
            <a:r>
              <a:rPr lang="pt-BR" sz="1200" dirty="0" err="1" smtClean="0"/>
              <a:t>of</a:t>
            </a:r>
            <a:r>
              <a:rPr lang="pt-BR" sz="1200" dirty="0" smtClean="0"/>
              <a:t> </a:t>
            </a:r>
            <a:r>
              <a:rPr lang="pt-BR" sz="1200" dirty="0" err="1" smtClean="0"/>
              <a:t>students</a:t>
            </a:r>
            <a:r>
              <a:rPr lang="pt-BR" sz="1200" dirty="0" smtClean="0"/>
              <a:t> </a:t>
            </a:r>
            <a:r>
              <a:rPr lang="pt-BR" sz="1200" dirty="0" err="1" smtClean="0"/>
              <a:t>from</a:t>
            </a:r>
            <a:r>
              <a:rPr lang="pt-BR" sz="1200" dirty="0" smtClean="0"/>
              <a:t> </a:t>
            </a:r>
            <a:r>
              <a:rPr lang="pt-BR" sz="1200" dirty="0" err="1" smtClean="0"/>
              <a:t>different</a:t>
            </a:r>
            <a:r>
              <a:rPr lang="pt-BR" sz="1200" dirty="0" smtClean="0"/>
              <a:t> </a:t>
            </a:r>
            <a:r>
              <a:rPr lang="pt-BR" sz="1200" dirty="0" err="1" smtClean="0"/>
              <a:t>third</a:t>
            </a:r>
            <a:r>
              <a:rPr lang="pt-BR" sz="1200" dirty="0" smtClean="0"/>
              <a:t> </a:t>
            </a:r>
            <a:r>
              <a:rPr lang="pt-BR" sz="1200" dirty="0" err="1" smtClean="0"/>
              <a:t>level</a:t>
            </a:r>
            <a:r>
              <a:rPr lang="pt-BR" sz="1200" dirty="0" smtClean="0"/>
              <a:t> </a:t>
            </a:r>
            <a:r>
              <a:rPr lang="pt-BR" sz="1200" dirty="0" err="1" smtClean="0"/>
              <a:t>institutions</a:t>
            </a:r>
            <a:r>
              <a:rPr lang="pt-BR" sz="1200" dirty="0" smtClean="0"/>
              <a:t>?</a:t>
            </a:r>
          </a:p>
          <a:p>
            <a:pPr lvl="0">
              <a:buNone/>
            </a:pPr>
            <a:r>
              <a:rPr lang="pt-BR" sz="1200" i="1" dirty="0" err="1" smtClean="0"/>
              <a:t>Also</a:t>
            </a:r>
            <a:r>
              <a:rPr lang="pt-BR" sz="1200" i="1" dirty="0" smtClean="0"/>
              <a:t> </a:t>
            </a:r>
            <a:r>
              <a:rPr lang="pt-BR" sz="1200" i="1" dirty="0" err="1" smtClean="0"/>
              <a:t>see</a:t>
            </a:r>
            <a:r>
              <a:rPr lang="pt-BR" sz="1200" i="1" dirty="0" smtClean="0"/>
              <a:t> abstract.</a:t>
            </a:r>
            <a:r>
              <a:rPr lang="pt-BR" sz="1200" dirty="0" smtClean="0"/>
              <a:t>]</a:t>
            </a:r>
            <a:endParaRPr lang="en-IE" dirty="0" smtClean="0"/>
          </a:p>
          <a:p>
            <a:endParaRPr lang="en-US" dirty="0"/>
          </a:p>
        </p:txBody>
      </p:sp>
      <p:sp>
        <p:nvSpPr>
          <p:cNvPr id="4" name="Slide Number Placeholder 3"/>
          <p:cNvSpPr>
            <a:spLocks noGrp="1"/>
          </p:cNvSpPr>
          <p:nvPr>
            <p:ph type="sldNum" sz="quarter" idx="10"/>
          </p:nvPr>
        </p:nvSpPr>
        <p:spPr/>
        <p:txBody>
          <a:bodyPr/>
          <a:lstStyle/>
          <a:p>
            <a:fld id="{79C9B6E6-4498-4767-A3D2-92E96B935C72}" type="slidenum">
              <a:rPr lang="en-US" smtClean="0"/>
              <a:pPr/>
              <a:t>12</a:t>
            </a:fld>
            <a:endParaRPr lang="en-US"/>
          </a:p>
        </p:txBody>
      </p:sp>
    </p:spTree>
    <p:extLst>
      <p:ext uri="{BB962C8B-B14F-4D97-AF65-F5344CB8AC3E}">
        <p14:creationId xmlns:p14="http://schemas.microsoft.com/office/powerpoint/2010/main" val="3908202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None/>
            </a:pPr>
            <a:r>
              <a:rPr lang="en-GB" dirty="0" smtClean="0"/>
              <a:t>[</a:t>
            </a:r>
            <a:r>
              <a:rPr lang="en-GB" sz="1200" dirty="0" smtClean="0"/>
              <a:t>Proposal referred to: </a:t>
            </a:r>
          </a:p>
          <a:p>
            <a:pPr lvl="0">
              <a:buNone/>
            </a:pPr>
            <a:r>
              <a:rPr lang="pt-BR" sz="1200" dirty="0" err="1" smtClean="0"/>
              <a:t>Can</a:t>
            </a:r>
            <a:r>
              <a:rPr lang="pt-BR" sz="1200" dirty="0" smtClean="0"/>
              <a:t> </a:t>
            </a:r>
            <a:r>
              <a:rPr lang="en-GB" sz="1200" dirty="0" smtClean="0"/>
              <a:t>Mathematical Identity</a:t>
            </a:r>
            <a:r>
              <a:rPr lang="pt-BR" sz="1200" dirty="0" smtClean="0"/>
              <a:t> </a:t>
            </a:r>
            <a:r>
              <a:rPr lang="pt-BR" sz="1200" dirty="0" err="1" smtClean="0"/>
              <a:t>be</a:t>
            </a:r>
            <a:r>
              <a:rPr lang="pt-BR" sz="1200" dirty="0" smtClean="0"/>
              <a:t> </a:t>
            </a:r>
            <a:r>
              <a:rPr lang="pt-BR" sz="1200" dirty="0" err="1" smtClean="0"/>
              <a:t>harnessed</a:t>
            </a:r>
            <a:r>
              <a:rPr lang="pt-BR" sz="1200" dirty="0" smtClean="0"/>
              <a:t> to </a:t>
            </a:r>
            <a:r>
              <a:rPr lang="pt-BR" sz="1200" dirty="0" err="1" smtClean="0"/>
              <a:t>deepen</a:t>
            </a:r>
            <a:r>
              <a:rPr lang="pt-BR" sz="1200" dirty="0" smtClean="0"/>
              <a:t> </a:t>
            </a:r>
            <a:r>
              <a:rPr lang="pt-BR" sz="1200" dirty="0" err="1" smtClean="0"/>
              <a:t>engagement</a:t>
            </a:r>
            <a:r>
              <a:rPr lang="pt-BR" sz="1200" dirty="0" smtClean="0"/>
              <a:t> </a:t>
            </a:r>
            <a:r>
              <a:rPr lang="pt-BR" sz="1200" dirty="0" err="1" smtClean="0"/>
              <a:t>by</a:t>
            </a:r>
            <a:r>
              <a:rPr lang="pt-BR" sz="1200" dirty="0" smtClean="0"/>
              <a:t> </a:t>
            </a:r>
            <a:r>
              <a:rPr lang="pt-BR" sz="1200" dirty="0" err="1" smtClean="0"/>
              <a:t>students</a:t>
            </a:r>
            <a:r>
              <a:rPr lang="pt-BR" sz="1200" dirty="0" smtClean="0"/>
              <a:t> in </a:t>
            </a:r>
            <a:r>
              <a:rPr lang="pt-BR" sz="1200" dirty="0" err="1" smtClean="0"/>
              <a:t>mathematics</a:t>
            </a:r>
            <a:r>
              <a:rPr lang="pt-BR" sz="1200" dirty="0" smtClean="0"/>
              <a:t> </a:t>
            </a:r>
            <a:r>
              <a:rPr lang="pt-BR" sz="1200" dirty="0" err="1" smtClean="0"/>
              <a:t>and</a:t>
            </a:r>
            <a:r>
              <a:rPr lang="pt-BR" sz="1200" dirty="0" smtClean="0"/>
              <a:t> its </a:t>
            </a:r>
            <a:r>
              <a:rPr lang="pt-BR" sz="1200" dirty="0" err="1" smtClean="0"/>
              <a:t>teaching</a:t>
            </a:r>
            <a:r>
              <a:rPr lang="pt-BR" sz="1200" dirty="0" smtClean="0"/>
              <a:t>?</a:t>
            </a:r>
            <a:endParaRPr lang="en-GB" sz="1200" dirty="0" smtClean="0"/>
          </a:p>
          <a:p>
            <a:pPr lvl="0">
              <a:buNone/>
            </a:pPr>
            <a:r>
              <a:rPr lang="pt-BR" sz="1200" dirty="0" smtClean="0"/>
              <a:t>Are </a:t>
            </a:r>
            <a:r>
              <a:rPr lang="pt-BR" sz="1200" dirty="0" err="1" smtClean="0"/>
              <a:t>there</a:t>
            </a:r>
            <a:r>
              <a:rPr lang="pt-BR" sz="1200" dirty="0" smtClean="0"/>
              <a:t> </a:t>
            </a:r>
            <a:r>
              <a:rPr lang="pt-BR" sz="1200" dirty="0" err="1" smtClean="0"/>
              <a:t>significant</a:t>
            </a:r>
            <a:r>
              <a:rPr lang="pt-BR" sz="1200" dirty="0" smtClean="0"/>
              <a:t> </a:t>
            </a:r>
            <a:r>
              <a:rPr lang="pt-BR" sz="1200" dirty="0" err="1" smtClean="0"/>
              <a:t>differences</a:t>
            </a:r>
            <a:r>
              <a:rPr lang="pt-BR" sz="1200" dirty="0" smtClean="0"/>
              <a:t> in </a:t>
            </a:r>
            <a:r>
              <a:rPr lang="en-GB" sz="1200" dirty="0" smtClean="0"/>
              <a:t>Mathematical Identity</a:t>
            </a:r>
            <a:r>
              <a:rPr lang="pt-BR" sz="1200" dirty="0" smtClean="0"/>
              <a:t> </a:t>
            </a:r>
            <a:r>
              <a:rPr lang="pt-BR" sz="1200" dirty="0" err="1" smtClean="0"/>
              <a:t>between</a:t>
            </a:r>
            <a:r>
              <a:rPr lang="pt-BR" sz="1200" dirty="0" smtClean="0"/>
              <a:t> </a:t>
            </a:r>
            <a:r>
              <a:rPr lang="pt-BR" sz="1200" dirty="0" err="1" smtClean="0"/>
              <a:t>student</a:t>
            </a:r>
            <a:r>
              <a:rPr lang="pt-BR" sz="1200" dirty="0" smtClean="0"/>
              <a:t> </a:t>
            </a:r>
            <a:r>
              <a:rPr lang="pt-BR" sz="1200" dirty="0" err="1" smtClean="0"/>
              <a:t>teachers</a:t>
            </a:r>
            <a:r>
              <a:rPr lang="pt-BR" sz="1200" dirty="0" smtClean="0"/>
              <a:t> (</a:t>
            </a:r>
            <a:r>
              <a:rPr lang="pt-BR" sz="1200" dirty="0" err="1" smtClean="0"/>
              <a:t>from</a:t>
            </a:r>
            <a:r>
              <a:rPr lang="pt-BR" sz="1200" dirty="0" smtClean="0"/>
              <a:t> </a:t>
            </a:r>
            <a:r>
              <a:rPr lang="pt-BR" sz="1200" dirty="0" err="1" smtClean="0"/>
              <a:t>diverse</a:t>
            </a:r>
            <a:r>
              <a:rPr lang="pt-BR" sz="1200" dirty="0" smtClean="0"/>
              <a:t> backgrounds) </a:t>
            </a:r>
            <a:r>
              <a:rPr lang="pt-BR" sz="1200" dirty="0" err="1" smtClean="0"/>
              <a:t>and</a:t>
            </a:r>
            <a:r>
              <a:rPr lang="pt-BR" sz="1200" dirty="0" smtClean="0"/>
              <a:t> </a:t>
            </a:r>
            <a:r>
              <a:rPr lang="pt-BR" sz="1200" dirty="0" err="1" smtClean="0"/>
              <a:t>other</a:t>
            </a:r>
            <a:r>
              <a:rPr lang="pt-BR" sz="1200" dirty="0" smtClean="0"/>
              <a:t> </a:t>
            </a:r>
            <a:r>
              <a:rPr lang="pt-BR" sz="1200" dirty="0" err="1" smtClean="0"/>
              <a:t>students</a:t>
            </a:r>
            <a:r>
              <a:rPr lang="pt-BR" sz="1200" dirty="0" smtClean="0"/>
              <a:t> in </a:t>
            </a:r>
            <a:r>
              <a:rPr lang="pt-BR" sz="1200" dirty="0" err="1" smtClean="0"/>
              <a:t>Ireland</a:t>
            </a:r>
            <a:r>
              <a:rPr lang="pt-BR" sz="1200" dirty="0" smtClean="0"/>
              <a:t>? </a:t>
            </a:r>
          </a:p>
          <a:p>
            <a:pPr lvl="0">
              <a:buNone/>
            </a:pPr>
            <a:r>
              <a:rPr lang="pt-BR" sz="1200" dirty="0" smtClean="0"/>
              <a:t>In particular, </a:t>
            </a:r>
            <a:r>
              <a:rPr lang="pt-BR" sz="1200" dirty="0" err="1" smtClean="0"/>
              <a:t>what</a:t>
            </a:r>
            <a:r>
              <a:rPr lang="pt-BR" sz="1200" dirty="0" smtClean="0"/>
              <a:t> are </a:t>
            </a:r>
            <a:r>
              <a:rPr lang="pt-BR" sz="1200" dirty="0" err="1" smtClean="0"/>
              <a:t>the</a:t>
            </a:r>
            <a:r>
              <a:rPr lang="pt-BR" sz="1200" dirty="0" smtClean="0"/>
              <a:t> </a:t>
            </a:r>
            <a:r>
              <a:rPr lang="pt-BR" sz="1200" dirty="0" err="1" smtClean="0"/>
              <a:t>characteristics</a:t>
            </a:r>
            <a:r>
              <a:rPr lang="pt-BR" sz="1200" dirty="0" smtClean="0"/>
              <a:t> </a:t>
            </a:r>
            <a:r>
              <a:rPr lang="pt-BR" sz="1200" dirty="0" err="1" smtClean="0"/>
              <a:t>of</a:t>
            </a:r>
            <a:r>
              <a:rPr lang="pt-BR" sz="1200" dirty="0" smtClean="0"/>
              <a:t> </a:t>
            </a:r>
            <a:r>
              <a:rPr lang="pt-BR" sz="1200" dirty="0" err="1" smtClean="0"/>
              <a:t>the</a:t>
            </a:r>
            <a:r>
              <a:rPr lang="pt-BR" sz="1200" dirty="0" smtClean="0"/>
              <a:t> </a:t>
            </a:r>
            <a:r>
              <a:rPr lang="en-GB" sz="1200" dirty="0" smtClean="0"/>
              <a:t>Mathematical Identity</a:t>
            </a:r>
            <a:r>
              <a:rPr lang="pt-BR" sz="1200" dirty="0" smtClean="0"/>
              <a:t> </a:t>
            </a:r>
            <a:r>
              <a:rPr lang="pt-BR" sz="1200" dirty="0" err="1" smtClean="0"/>
              <a:t>of</a:t>
            </a:r>
            <a:r>
              <a:rPr lang="pt-BR" sz="1200" dirty="0" smtClean="0"/>
              <a:t> </a:t>
            </a:r>
            <a:r>
              <a:rPr lang="pt-BR" sz="1200" dirty="0" err="1" smtClean="0"/>
              <a:t>students</a:t>
            </a:r>
            <a:r>
              <a:rPr lang="pt-BR" sz="1200" dirty="0" smtClean="0"/>
              <a:t> </a:t>
            </a:r>
            <a:r>
              <a:rPr lang="pt-BR" sz="1200" dirty="0" err="1" smtClean="0"/>
              <a:t>from</a:t>
            </a:r>
            <a:r>
              <a:rPr lang="pt-BR" sz="1200" dirty="0" smtClean="0"/>
              <a:t> </a:t>
            </a:r>
            <a:r>
              <a:rPr lang="pt-BR" sz="1200" dirty="0" err="1" smtClean="0"/>
              <a:t>different</a:t>
            </a:r>
            <a:r>
              <a:rPr lang="pt-BR" sz="1200" dirty="0" smtClean="0"/>
              <a:t> </a:t>
            </a:r>
            <a:r>
              <a:rPr lang="pt-BR" sz="1200" dirty="0" err="1" smtClean="0"/>
              <a:t>third</a:t>
            </a:r>
            <a:r>
              <a:rPr lang="pt-BR" sz="1200" dirty="0" smtClean="0"/>
              <a:t> </a:t>
            </a:r>
            <a:r>
              <a:rPr lang="pt-BR" sz="1200" dirty="0" err="1" smtClean="0"/>
              <a:t>level</a:t>
            </a:r>
            <a:r>
              <a:rPr lang="pt-BR" sz="1200" dirty="0" smtClean="0"/>
              <a:t> </a:t>
            </a:r>
            <a:r>
              <a:rPr lang="pt-BR" sz="1200" dirty="0" err="1" smtClean="0"/>
              <a:t>institutions</a:t>
            </a:r>
            <a:r>
              <a:rPr lang="pt-BR" sz="1200" dirty="0" smtClean="0"/>
              <a:t>?</a:t>
            </a:r>
          </a:p>
          <a:p>
            <a:pPr lvl="0">
              <a:buNone/>
            </a:pPr>
            <a:r>
              <a:rPr lang="pt-BR" sz="1200" i="1" dirty="0" err="1" smtClean="0"/>
              <a:t>Also</a:t>
            </a:r>
            <a:r>
              <a:rPr lang="pt-BR" sz="1200" i="1" dirty="0" smtClean="0"/>
              <a:t> </a:t>
            </a:r>
            <a:r>
              <a:rPr lang="pt-BR" sz="1200" i="1" dirty="0" err="1" smtClean="0"/>
              <a:t>see</a:t>
            </a:r>
            <a:r>
              <a:rPr lang="pt-BR" sz="1200" i="1" dirty="0" smtClean="0"/>
              <a:t> abstract.</a:t>
            </a:r>
            <a:r>
              <a:rPr lang="pt-BR" sz="1200" dirty="0" smtClean="0"/>
              <a:t>]</a:t>
            </a:r>
            <a:endParaRPr lang="en-IE" dirty="0" smtClean="0"/>
          </a:p>
          <a:p>
            <a:endParaRPr lang="en-US" dirty="0"/>
          </a:p>
        </p:txBody>
      </p:sp>
      <p:sp>
        <p:nvSpPr>
          <p:cNvPr id="4" name="Slide Number Placeholder 3"/>
          <p:cNvSpPr>
            <a:spLocks noGrp="1"/>
          </p:cNvSpPr>
          <p:nvPr>
            <p:ph type="sldNum" sz="quarter" idx="10"/>
          </p:nvPr>
        </p:nvSpPr>
        <p:spPr/>
        <p:txBody>
          <a:bodyPr/>
          <a:lstStyle/>
          <a:p>
            <a:fld id="{79C9B6E6-4498-4767-A3D2-92E96B935C72}" type="slidenum">
              <a:rPr lang="en-US" smtClean="0"/>
              <a:pPr/>
              <a:t>13</a:t>
            </a:fld>
            <a:endParaRPr lang="en-US"/>
          </a:p>
        </p:txBody>
      </p:sp>
    </p:spTree>
    <p:extLst>
      <p:ext uri="{BB962C8B-B14F-4D97-AF65-F5344CB8AC3E}">
        <p14:creationId xmlns:p14="http://schemas.microsoft.com/office/powerpoint/2010/main" val="1183958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None/>
            </a:pPr>
            <a:r>
              <a:rPr lang="en-GB" dirty="0" smtClean="0"/>
              <a:t>[</a:t>
            </a:r>
            <a:r>
              <a:rPr lang="en-GB" sz="1200" dirty="0" smtClean="0"/>
              <a:t>Proposal referred to: </a:t>
            </a:r>
          </a:p>
          <a:p>
            <a:pPr lvl="0">
              <a:buNone/>
            </a:pPr>
            <a:r>
              <a:rPr lang="pt-BR" sz="1200" dirty="0" err="1" smtClean="0"/>
              <a:t>Can</a:t>
            </a:r>
            <a:r>
              <a:rPr lang="pt-BR" sz="1200" dirty="0" smtClean="0"/>
              <a:t> </a:t>
            </a:r>
            <a:r>
              <a:rPr lang="en-GB" sz="1200" dirty="0" smtClean="0"/>
              <a:t>Mathematical Identity</a:t>
            </a:r>
            <a:r>
              <a:rPr lang="pt-BR" sz="1200" dirty="0" smtClean="0"/>
              <a:t> </a:t>
            </a:r>
            <a:r>
              <a:rPr lang="pt-BR" sz="1200" dirty="0" err="1" smtClean="0"/>
              <a:t>be</a:t>
            </a:r>
            <a:r>
              <a:rPr lang="pt-BR" sz="1200" dirty="0" smtClean="0"/>
              <a:t> </a:t>
            </a:r>
            <a:r>
              <a:rPr lang="pt-BR" sz="1200" dirty="0" err="1" smtClean="0"/>
              <a:t>harnessed</a:t>
            </a:r>
            <a:r>
              <a:rPr lang="pt-BR" sz="1200" dirty="0" smtClean="0"/>
              <a:t> to </a:t>
            </a:r>
            <a:r>
              <a:rPr lang="pt-BR" sz="1200" dirty="0" err="1" smtClean="0"/>
              <a:t>deepen</a:t>
            </a:r>
            <a:r>
              <a:rPr lang="pt-BR" sz="1200" dirty="0" smtClean="0"/>
              <a:t> </a:t>
            </a:r>
            <a:r>
              <a:rPr lang="pt-BR" sz="1200" dirty="0" err="1" smtClean="0"/>
              <a:t>engagement</a:t>
            </a:r>
            <a:r>
              <a:rPr lang="pt-BR" sz="1200" dirty="0" smtClean="0"/>
              <a:t> </a:t>
            </a:r>
            <a:r>
              <a:rPr lang="pt-BR" sz="1200" dirty="0" err="1" smtClean="0"/>
              <a:t>by</a:t>
            </a:r>
            <a:r>
              <a:rPr lang="pt-BR" sz="1200" dirty="0" smtClean="0"/>
              <a:t> </a:t>
            </a:r>
            <a:r>
              <a:rPr lang="pt-BR" sz="1200" dirty="0" err="1" smtClean="0"/>
              <a:t>students</a:t>
            </a:r>
            <a:r>
              <a:rPr lang="pt-BR" sz="1200" dirty="0" smtClean="0"/>
              <a:t> in </a:t>
            </a:r>
            <a:r>
              <a:rPr lang="pt-BR" sz="1200" dirty="0" err="1" smtClean="0"/>
              <a:t>mathematics</a:t>
            </a:r>
            <a:r>
              <a:rPr lang="pt-BR" sz="1200" dirty="0" smtClean="0"/>
              <a:t> </a:t>
            </a:r>
            <a:r>
              <a:rPr lang="pt-BR" sz="1200" dirty="0" err="1" smtClean="0"/>
              <a:t>and</a:t>
            </a:r>
            <a:r>
              <a:rPr lang="pt-BR" sz="1200" dirty="0" smtClean="0"/>
              <a:t> its </a:t>
            </a:r>
            <a:r>
              <a:rPr lang="pt-BR" sz="1200" dirty="0" err="1" smtClean="0"/>
              <a:t>teaching</a:t>
            </a:r>
            <a:r>
              <a:rPr lang="pt-BR" sz="1200" dirty="0" smtClean="0"/>
              <a:t>?</a:t>
            </a:r>
            <a:endParaRPr lang="en-GB" sz="1200" dirty="0" smtClean="0"/>
          </a:p>
          <a:p>
            <a:pPr lvl="0">
              <a:buNone/>
            </a:pPr>
            <a:r>
              <a:rPr lang="pt-BR" sz="1200" dirty="0" smtClean="0"/>
              <a:t>Are </a:t>
            </a:r>
            <a:r>
              <a:rPr lang="pt-BR" sz="1200" dirty="0" err="1" smtClean="0"/>
              <a:t>there</a:t>
            </a:r>
            <a:r>
              <a:rPr lang="pt-BR" sz="1200" dirty="0" smtClean="0"/>
              <a:t> </a:t>
            </a:r>
            <a:r>
              <a:rPr lang="pt-BR" sz="1200" dirty="0" err="1" smtClean="0"/>
              <a:t>significant</a:t>
            </a:r>
            <a:r>
              <a:rPr lang="pt-BR" sz="1200" dirty="0" smtClean="0"/>
              <a:t> </a:t>
            </a:r>
            <a:r>
              <a:rPr lang="pt-BR" sz="1200" dirty="0" err="1" smtClean="0"/>
              <a:t>differences</a:t>
            </a:r>
            <a:r>
              <a:rPr lang="pt-BR" sz="1200" dirty="0" smtClean="0"/>
              <a:t> in </a:t>
            </a:r>
            <a:r>
              <a:rPr lang="en-GB" sz="1200" dirty="0" smtClean="0"/>
              <a:t>Mathematical Identity</a:t>
            </a:r>
            <a:r>
              <a:rPr lang="pt-BR" sz="1200" dirty="0" smtClean="0"/>
              <a:t> </a:t>
            </a:r>
            <a:r>
              <a:rPr lang="pt-BR" sz="1200" dirty="0" err="1" smtClean="0"/>
              <a:t>between</a:t>
            </a:r>
            <a:r>
              <a:rPr lang="pt-BR" sz="1200" dirty="0" smtClean="0"/>
              <a:t> </a:t>
            </a:r>
            <a:r>
              <a:rPr lang="pt-BR" sz="1200" dirty="0" err="1" smtClean="0"/>
              <a:t>student</a:t>
            </a:r>
            <a:r>
              <a:rPr lang="pt-BR" sz="1200" dirty="0" smtClean="0"/>
              <a:t> </a:t>
            </a:r>
            <a:r>
              <a:rPr lang="pt-BR" sz="1200" dirty="0" err="1" smtClean="0"/>
              <a:t>teachers</a:t>
            </a:r>
            <a:r>
              <a:rPr lang="pt-BR" sz="1200" dirty="0" smtClean="0"/>
              <a:t> (</a:t>
            </a:r>
            <a:r>
              <a:rPr lang="pt-BR" sz="1200" dirty="0" err="1" smtClean="0"/>
              <a:t>from</a:t>
            </a:r>
            <a:r>
              <a:rPr lang="pt-BR" sz="1200" dirty="0" smtClean="0"/>
              <a:t> </a:t>
            </a:r>
            <a:r>
              <a:rPr lang="pt-BR" sz="1200" dirty="0" err="1" smtClean="0"/>
              <a:t>diverse</a:t>
            </a:r>
            <a:r>
              <a:rPr lang="pt-BR" sz="1200" dirty="0" smtClean="0"/>
              <a:t> backgrounds) </a:t>
            </a:r>
            <a:r>
              <a:rPr lang="pt-BR" sz="1200" dirty="0" err="1" smtClean="0"/>
              <a:t>and</a:t>
            </a:r>
            <a:r>
              <a:rPr lang="pt-BR" sz="1200" dirty="0" smtClean="0"/>
              <a:t> </a:t>
            </a:r>
            <a:r>
              <a:rPr lang="pt-BR" sz="1200" dirty="0" err="1" smtClean="0"/>
              <a:t>other</a:t>
            </a:r>
            <a:r>
              <a:rPr lang="pt-BR" sz="1200" dirty="0" smtClean="0"/>
              <a:t> </a:t>
            </a:r>
            <a:r>
              <a:rPr lang="pt-BR" sz="1200" dirty="0" err="1" smtClean="0"/>
              <a:t>students</a:t>
            </a:r>
            <a:r>
              <a:rPr lang="pt-BR" sz="1200" dirty="0" smtClean="0"/>
              <a:t> in </a:t>
            </a:r>
            <a:r>
              <a:rPr lang="pt-BR" sz="1200" dirty="0" err="1" smtClean="0"/>
              <a:t>Ireland</a:t>
            </a:r>
            <a:r>
              <a:rPr lang="pt-BR" sz="1200" dirty="0" smtClean="0"/>
              <a:t>? </a:t>
            </a:r>
          </a:p>
          <a:p>
            <a:pPr lvl="0">
              <a:buNone/>
            </a:pPr>
            <a:r>
              <a:rPr lang="pt-BR" sz="1200" dirty="0" smtClean="0"/>
              <a:t>In particular, </a:t>
            </a:r>
            <a:r>
              <a:rPr lang="pt-BR" sz="1200" dirty="0" err="1" smtClean="0"/>
              <a:t>what</a:t>
            </a:r>
            <a:r>
              <a:rPr lang="pt-BR" sz="1200" dirty="0" smtClean="0"/>
              <a:t> are </a:t>
            </a:r>
            <a:r>
              <a:rPr lang="pt-BR" sz="1200" dirty="0" err="1" smtClean="0"/>
              <a:t>the</a:t>
            </a:r>
            <a:r>
              <a:rPr lang="pt-BR" sz="1200" dirty="0" smtClean="0"/>
              <a:t> </a:t>
            </a:r>
            <a:r>
              <a:rPr lang="pt-BR" sz="1200" dirty="0" err="1" smtClean="0"/>
              <a:t>characteristics</a:t>
            </a:r>
            <a:r>
              <a:rPr lang="pt-BR" sz="1200" dirty="0" smtClean="0"/>
              <a:t> </a:t>
            </a:r>
            <a:r>
              <a:rPr lang="pt-BR" sz="1200" dirty="0" err="1" smtClean="0"/>
              <a:t>of</a:t>
            </a:r>
            <a:r>
              <a:rPr lang="pt-BR" sz="1200" dirty="0" smtClean="0"/>
              <a:t> </a:t>
            </a:r>
            <a:r>
              <a:rPr lang="pt-BR" sz="1200" dirty="0" err="1" smtClean="0"/>
              <a:t>the</a:t>
            </a:r>
            <a:r>
              <a:rPr lang="pt-BR" sz="1200" dirty="0" smtClean="0"/>
              <a:t> </a:t>
            </a:r>
            <a:r>
              <a:rPr lang="en-GB" sz="1200" dirty="0" smtClean="0"/>
              <a:t>Mathematical Identity</a:t>
            </a:r>
            <a:r>
              <a:rPr lang="pt-BR" sz="1200" dirty="0" smtClean="0"/>
              <a:t> </a:t>
            </a:r>
            <a:r>
              <a:rPr lang="pt-BR" sz="1200" dirty="0" err="1" smtClean="0"/>
              <a:t>of</a:t>
            </a:r>
            <a:r>
              <a:rPr lang="pt-BR" sz="1200" dirty="0" smtClean="0"/>
              <a:t> </a:t>
            </a:r>
            <a:r>
              <a:rPr lang="pt-BR" sz="1200" dirty="0" err="1" smtClean="0"/>
              <a:t>students</a:t>
            </a:r>
            <a:r>
              <a:rPr lang="pt-BR" sz="1200" dirty="0" smtClean="0"/>
              <a:t> </a:t>
            </a:r>
            <a:r>
              <a:rPr lang="pt-BR" sz="1200" dirty="0" err="1" smtClean="0"/>
              <a:t>from</a:t>
            </a:r>
            <a:r>
              <a:rPr lang="pt-BR" sz="1200" dirty="0" smtClean="0"/>
              <a:t> </a:t>
            </a:r>
            <a:r>
              <a:rPr lang="pt-BR" sz="1200" dirty="0" err="1" smtClean="0"/>
              <a:t>different</a:t>
            </a:r>
            <a:r>
              <a:rPr lang="pt-BR" sz="1200" dirty="0" smtClean="0"/>
              <a:t> </a:t>
            </a:r>
            <a:r>
              <a:rPr lang="pt-BR" sz="1200" dirty="0" err="1" smtClean="0"/>
              <a:t>third</a:t>
            </a:r>
            <a:r>
              <a:rPr lang="pt-BR" sz="1200" dirty="0" smtClean="0"/>
              <a:t> </a:t>
            </a:r>
            <a:r>
              <a:rPr lang="pt-BR" sz="1200" dirty="0" err="1" smtClean="0"/>
              <a:t>level</a:t>
            </a:r>
            <a:r>
              <a:rPr lang="pt-BR" sz="1200" dirty="0" smtClean="0"/>
              <a:t> </a:t>
            </a:r>
            <a:r>
              <a:rPr lang="pt-BR" sz="1200" dirty="0" err="1" smtClean="0"/>
              <a:t>institutions</a:t>
            </a:r>
            <a:r>
              <a:rPr lang="pt-BR" sz="1200" dirty="0" smtClean="0"/>
              <a:t>?</a:t>
            </a:r>
          </a:p>
          <a:p>
            <a:pPr lvl="0">
              <a:buNone/>
            </a:pPr>
            <a:r>
              <a:rPr lang="pt-BR" sz="1200" i="1" dirty="0" err="1" smtClean="0"/>
              <a:t>Also</a:t>
            </a:r>
            <a:r>
              <a:rPr lang="pt-BR" sz="1200" i="1" dirty="0" smtClean="0"/>
              <a:t> </a:t>
            </a:r>
            <a:r>
              <a:rPr lang="pt-BR" sz="1200" i="1" dirty="0" err="1" smtClean="0"/>
              <a:t>see</a:t>
            </a:r>
            <a:r>
              <a:rPr lang="pt-BR" sz="1200" i="1" dirty="0" smtClean="0"/>
              <a:t> abstract.</a:t>
            </a:r>
            <a:r>
              <a:rPr lang="pt-BR" sz="1200" dirty="0" smtClean="0"/>
              <a:t>]</a:t>
            </a:r>
            <a:endParaRPr lang="en-IE" dirty="0" smtClean="0"/>
          </a:p>
          <a:p>
            <a:endParaRPr lang="en-US" dirty="0"/>
          </a:p>
        </p:txBody>
      </p:sp>
      <p:sp>
        <p:nvSpPr>
          <p:cNvPr id="4" name="Slide Number Placeholder 3"/>
          <p:cNvSpPr>
            <a:spLocks noGrp="1"/>
          </p:cNvSpPr>
          <p:nvPr>
            <p:ph type="sldNum" sz="quarter" idx="10"/>
          </p:nvPr>
        </p:nvSpPr>
        <p:spPr/>
        <p:txBody>
          <a:bodyPr/>
          <a:lstStyle/>
          <a:p>
            <a:fld id="{79C9B6E6-4498-4767-A3D2-92E96B935C72}" type="slidenum">
              <a:rPr lang="en-US" smtClean="0"/>
              <a:pPr/>
              <a:t>14</a:t>
            </a:fld>
            <a:endParaRPr lang="en-US"/>
          </a:p>
        </p:txBody>
      </p:sp>
    </p:spTree>
    <p:extLst>
      <p:ext uri="{BB962C8B-B14F-4D97-AF65-F5344CB8AC3E}">
        <p14:creationId xmlns:p14="http://schemas.microsoft.com/office/powerpoint/2010/main" val="2837615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None/>
            </a:pPr>
            <a:r>
              <a:rPr lang="en-GB" dirty="0" smtClean="0"/>
              <a:t>[</a:t>
            </a:r>
            <a:r>
              <a:rPr lang="en-GB" sz="1200" dirty="0" smtClean="0"/>
              <a:t>Proposal referred to: </a:t>
            </a:r>
          </a:p>
          <a:p>
            <a:pPr lvl="0">
              <a:buNone/>
            </a:pPr>
            <a:r>
              <a:rPr lang="pt-BR" sz="1200" dirty="0" err="1" smtClean="0"/>
              <a:t>Can</a:t>
            </a:r>
            <a:r>
              <a:rPr lang="pt-BR" sz="1200" dirty="0" smtClean="0"/>
              <a:t> </a:t>
            </a:r>
            <a:r>
              <a:rPr lang="en-GB" sz="1200" dirty="0" smtClean="0"/>
              <a:t>Mathematical Identity</a:t>
            </a:r>
            <a:r>
              <a:rPr lang="pt-BR" sz="1200" dirty="0" smtClean="0"/>
              <a:t> </a:t>
            </a:r>
            <a:r>
              <a:rPr lang="pt-BR" sz="1200" dirty="0" err="1" smtClean="0"/>
              <a:t>be</a:t>
            </a:r>
            <a:r>
              <a:rPr lang="pt-BR" sz="1200" dirty="0" smtClean="0"/>
              <a:t> </a:t>
            </a:r>
            <a:r>
              <a:rPr lang="pt-BR" sz="1200" dirty="0" err="1" smtClean="0"/>
              <a:t>harnessed</a:t>
            </a:r>
            <a:r>
              <a:rPr lang="pt-BR" sz="1200" dirty="0" smtClean="0"/>
              <a:t> to </a:t>
            </a:r>
            <a:r>
              <a:rPr lang="pt-BR" sz="1200" dirty="0" err="1" smtClean="0"/>
              <a:t>deepen</a:t>
            </a:r>
            <a:r>
              <a:rPr lang="pt-BR" sz="1200" dirty="0" smtClean="0"/>
              <a:t> </a:t>
            </a:r>
            <a:r>
              <a:rPr lang="pt-BR" sz="1200" dirty="0" err="1" smtClean="0"/>
              <a:t>engagement</a:t>
            </a:r>
            <a:r>
              <a:rPr lang="pt-BR" sz="1200" dirty="0" smtClean="0"/>
              <a:t> </a:t>
            </a:r>
            <a:r>
              <a:rPr lang="pt-BR" sz="1200" dirty="0" err="1" smtClean="0"/>
              <a:t>by</a:t>
            </a:r>
            <a:r>
              <a:rPr lang="pt-BR" sz="1200" dirty="0" smtClean="0"/>
              <a:t> </a:t>
            </a:r>
            <a:r>
              <a:rPr lang="pt-BR" sz="1200" dirty="0" err="1" smtClean="0"/>
              <a:t>students</a:t>
            </a:r>
            <a:r>
              <a:rPr lang="pt-BR" sz="1200" dirty="0" smtClean="0"/>
              <a:t> in </a:t>
            </a:r>
            <a:r>
              <a:rPr lang="pt-BR" sz="1200" dirty="0" err="1" smtClean="0"/>
              <a:t>mathematics</a:t>
            </a:r>
            <a:r>
              <a:rPr lang="pt-BR" sz="1200" dirty="0" smtClean="0"/>
              <a:t> </a:t>
            </a:r>
            <a:r>
              <a:rPr lang="pt-BR" sz="1200" dirty="0" err="1" smtClean="0"/>
              <a:t>and</a:t>
            </a:r>
            <a:r>
              <a:rPr lang="pt-BR" sz="1200" dirty="0" smtClean="0"/>
              <a:t> its </a:t>
            </a:r>
            <a:r>
              <a:rPr lang="pt-BR" sz="1200" dirty="0" err="1" smtClean="0"/>
              <a:t>teaching</a:t>
            </a:r>
            <a:r>
              <a:rPr lang="pt-BR" sz="1200" dirty="0" smtClean="0"/>
              <a:t>?</a:t>
            </a:r>
            <a:endParaRPr lang="en-GB" sz="1200" dirty="0" smtClean="0"/>
          </a:p>
          <a:p>
            <a:pPr lvl="0">
              <a:buNone/>
            </a:pPr>
            <a:r>
              <a:rPr lang="pt-BR" sz="1200" dirty="0" smtClean="0"/>
              <a:t>Are </a:t>
            </a:r>
            <a:r>
              <a:rPr lang="pt-BR" sz="1200" dirty="0" err="1" smtClean="0"/>
              <a:t>there</a:t>
            </a:r>
            <a:r>
              <a:rPr lang="pt-BR" sz="1200" dirty="0" smtClean="0"/>
              <a:t> </a:t>
            </a:r>
            <a:r>
              <a:rPr lang="pt-BR" sz="1200" dirty="0" err="1" smtClean="0"/>
              <a:t>significant</a:t>
            </a:r>
            <a:r>
              <a:rPr lang="pt-BR" sz="1200" dirty="0" smtClean="0"/>
              <a:t> </a:t>
            </a:r>
            <a:r>
              <a:rPr lang="pt-BR" sz="1200" dirty="0" err="1" smtClean="0"/>
              <a:t>differences</a:t>
            </a:r>
            <a:r>
              <a:rPr lang="pt-BR" sz="1200" dirty="0" smtClean="0"/>
              <a:t> in </a:t>
            </a:r>
            <a:r>
              <a:rPr lang="en-GB" sz="1200" dirty="0" smtClean="0"/>
              <a:t>Mathematical Identity</a:t>
            </a:r>
            <a:r>
              <a:rPr lang="pt-BR" sz="1200" dirty="0" smtClean="0"/>
              <a:t> </a:t>
            </a:r>
            <a:r>
              <a:rPr lang="pt-BR" sz="1200" dirty="0" err="1" smtClean="0"/>
              <a:t>between</a:t>
            </a:r>
            <a:r>
              <a:rPr lang="pt-BR" sz="1200" dirty="0" smtClean="0"/>
              <a:t> </a:t>
            </a:r>
            <a:r>
              <a:rPr lang="pt-BR" sz="1200" dirty="0" err="1" smtClean="0"/>
              <a:t>student</a:t>
            </a:r>
            <a:r>
              <a:rPr lang="pt-BR" sz="1200" dirty="0" smtClean="0"/>
              <a:t> </a:t>
            </a:r>
            <a:r>
              <a:rPr lang="pt-BR" sz="1200" dirty="0" err="1" smtClean="0"/>
              <a:t>teachers</a:t>
            </a:r>
            <a:r>
              <a:rPr lang="pt-BR" sz="1200" dirty="0" smtClean="0"/>
              <a:t> (</a:t>
            </a:r>
            <a:r>
              <a:rPr lang="pt-BR" sz="1200" dirty="0" err="1" smtClean="0"/>
              <a:t>from</a:t>
            </a:r>
            <a:r>
              <a:rPr lang="pt-BR" sz="1200" dirty="0" smtClean="0"/>
              <a:t> </a:t>
            </a:r>
            <a:r>
              <a:rPr lang="pt-BR" sz="1200" dirty="0" err="1" smtClean="0"/>
              <a:t>diverse</a:t>
            </a:r>
            <a:r>
              <a:rPr lang="pt-BR" sz="1200" dirty="0" smtClean="0"/>
              <a:t> backgrounds) </a:t>
            </a:r>
            <a:r>
              <a:rPr lang="pt-BR" sz="1200" dirty="0" err="1" smtClean="0"/>
              <a:t>and</a:t>
            </a:r>
            <a:r>
              <a:rPr lang="pt-BR" sz="1200" dirty="0" smtClean="0"/>
              <a:t> </a:t>
            </a:r>
            <a:r>
              <a:rPr lang="pt-BR" sz="1200" dirty="0" err="1" smtClean="0"/>
              <a:t>other</a:t>
            </a:r>
            <a:r>
              <a:rPr lang="pt-BR" sz="1200" dirty="0" smtClean="0"/>
              <a:t> </a:t>
            </a:r>
            <a:r>
              <a:rPr lang="pt-BR" sz="1200" dirty="0" err="1" smtClean="0"/>
              <a:t>students</a:t>
            </a:r>
            <a:r>
              <a:rPr lang="pt-BR" sz="1200" dirty="0" smtClean="0"/>
              <a:t> in </a:t>
            </a:r>
            <a:r>
              <a:rPr lang="pt-BR" sz="1200" dirty="0" err="1" smtClean="0"/>
              <a:t>Ireland</a:t>
            </a:r>
            <a:r>
              <a:rPr lang="pt-BR" sz="1200" dirty="0" smtClean="0"/>
              <a:t>? </a:t>
            </a:r>
          </a:p>
          <a:p>
            <a:pPr lvl="0">
              <a:buNone/>
            </a:pPr>
            <a:r>
              <a:rPr lang="pt-BR" sz="1200" dirty="0" smtClean="0"/>
              <a:t>In particular, </a:t>
            </a:r>
            <a:r>
              <a:rPr lang="pt-BR" sz="1200" dirty="0" err="1" smtClean="0"/>
              <a:t>what</a:t>
            </a:r>
            <a:r>
              <a:rPr lang="pt-BR" sz="1200" dirty="0" smtClean="0"/>
              <a:t> are </a:t>
            </a:r>
            <a:r>
              <a:rPr lang="pt-BR" sz="1200" dirty="0" err="1" smtClean="0"/>
              <a:t>the</a:t>
            </a:r>
            <a:r>
              <a:rPr lang="pt-BR" sz="1200" dirty="0" smtClean="0"/>
              <a:t> </a:t>
            </a:r>
            <a:r>
              <a:rPr lang="pt-BR" sz="1200" dirty="0" err="1" smtClean="0"/>
              <a:t>characteristics</a:t>
            </a:r>
            <a:r>
              <a:rPr lang="pt-BR" sz="1200" dirty="0" smtClean="0"/>
              <a:t> </a:t>
            </a:r>
            <a:r>
              <a:rPr lang="pt-BR" sz="1200" dirty="0" err="1" smtClean="0"/>
              <a:t>of</a:t>
            </a:r>
            <a:r>
              <a:rPr lang="pt-BR" sz="1200" dirty="0" smtClean="0"/>
              <a:t> </a:t>
            </a:r>
            <a:r>
              <a:rPr lang="pt-BR" sz="1200" dirty="0" err="1" smtClean="0"/>
              <a:t>the</a:t>
            </a:r>
            <a:r>
              <a:rPr lang="pt-BR" sz="1200" dirty="0" smtClean="0"/>
              <a:t> </a:t>
            </a:r>
            <a:r>
              <a:rPr lang="en-GB" sz="1200" dirty="0" smtClean="0"/>
              <a:t>Mathematical Identity</a:t>
            </a:r>
            <a:r>
              <a:rPr lang="pt-BR" sz="1200" dirty="0" smtClean="0"/>
              <a:t> </a:t>
            </a:r>
            <a:r>
              <a:rPr lang="pt-BR" sz="1200" dirty="0" err="1" smtClean="0"/>
              <a:t>of</a:t>
            </a:r>
            <a:r>
              <a:rPr lang="pt-BR" sz="1200" dirty="0" smtClean="0"/>
              <a:t> </a:t>
            </a:r>
            <a:r>
              <a:rPr lang="pt-BR" sz="1200" dirty="0" err="1" smtClean="0"/>
              <a:t>students</a:t>
            </a:r>
            <a:r>
              <a:rPr lang="pt-BR" sz="1200" dirty="0" smtClean="0"/>
              <a:t> </a:t>
            </a:r>
            <a:r>
              <a:rPr lang="pt-BR" sz="1200" dirty="0" err="1" smtClean="0"/>
              <a:t>from</a:t>
            </a:r>
            <a:r>
              <a:rPr lang="pt-BR" sz="1200" dirty="0" smtClean="0"/>
              <a:t> </a:t>
            </a:r>
            <a:r>
              <a:rPr lang="pt-BR" sz="1200" dirty="0" err="1" smtClean="0"/>
              <a:t>different</a:t>
            </a:r>
            <a:r>
              <a:rPr lang="pt-BR" sz="1200" dirty="0" smtClean="0"/>
              <a:t> </a:t>
            </a:r>
            <a:r>
              <a:rPr lang="pt-BR" sz="1200" dirty="0" err="1" smtClean="0"/>
              <a:t>third</a:t>
            </a:r>
            <a:r>
              <a:rPr lang="pt-BR" sz="1200" dirty="0" smtClean="0"/>
              <a:t> </a:t>
            </a:r>
            <a:r>
              <a:rPr lang="pt-BR" sz="1200" dirty="0" err="1" smtClean="0"/>
              <a:t>level</a:t>
            </a:r>
            <a:r>
              <a:rPr lang="pt-BR" sz="1200" dirty="0" smtClean="0"/>
              <a:t> </a:t>
            </a:r>
            <a:r>
              <a:rPr lang="pt-BR" sz="1200" dirty="0" err="1" smtClean="0"/>
              <a:t>institutions</a:t>
            </a:r>
            <a:r>
              <a:rPr lang="pt-BR" sz="1200" dirty="0" smtClean="0"/>
              <a:t>?</a:t>
            </a:r>
          </a:p>
          <a:p>
            <a:pPr lvl="0">
              <a:buNone/>
            </a:pPr>
            <a:r>
              <a:rPr lang="pt-BR" sz="1200" i="1" dirty="0" err="1" smtClean="0"/>
              <a:t>Also</a:t>
            </a:r>
            <a:r>
              <a:rPr lang="pt-BR" sz="1200" i="1" dirty="0" smtClean="0"/>
              <a:t> </a:t>
            </a:r>
            <a:r>
              <a:rPr lang="pt-BR" sz="1200" i="1" dirty="0" err="1" smtClean="0"/>
              <a:t>see</a:t>
            </a:r>
            <a:r>
              <a:rPr lang="pt-BR" sz="1200" i="1" dirty="0" smtClean="0"/>
              <a:t> abstract.</a:t>
            </a:r>
            <a:r>
              <a:rPr lang="pt-BR" sz="1200" dirty="0" smtClean="0"/>
              <a:t>]</a:t>
            </a:r>
            <a:endParaRPr lang="en-IE" dirty="0" smtClean="0"/>
          </a:p>
          <a:p>
            <a:endParaRPr lang="en-US" dirty="0"/>
          </a:p>
        </p:txBody>
      </p:sp>
      <p:sp>
        <p:nvSpPr>
          <p:cNvPr id="4" name="Slide Number Placeholder 3"/>
          <p:cNvSpPr>
            <a:spLocks noGrp="1"/>
          </p:cNvSpPr>
          <p:nvPr>
            <p:ph type="sldNum" sz="quarter" idx="10"/>
          </p:nvPr>
        </p:nvSpPr>
        <p:spPr/>
        <p:txBody>
          <a:bodyPr/>
          <a:lstStyle/>
          <a:p>
            <a:fld id="{79C9B6E6-4498-4767-A3D2-92E96B935C72}" type="slidenum">
              <a:rPr lang="en-US" smtClean="0"/>
              <a:pPr/>
              <a:t>15</a:t>
            </a:fld>
            <a:endParaRPr lang="en-US"/>
          </a:p>
        </p:txBody>
      </p:sp>
    </p:spTree>
    <p:extLst>
      <p:ext uri="{BB962C8B-B14F-4D97-AF65-F5344CB8AC3E}">
        <p14:creationId xmlns:p14="http://schemas.microsoft.com/office/powerpoint/2010/main" val="12466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None/>
            </a:pPr>
            <a:r>
              <a:rPr lang="en-GB" dirty="0" smtClean="0"/>
              <a:t>[</a:t>
            </a:r>
            <a:r>
              <a:rPr lang="en-GB" sz="1200" dirty="0" smtClean="0"/>
              <a:t>Proposal referred to: </a:t>
            </a:r>
          </a:p>
          <a:p>
            <a:pPr lvl="0">
              <a:buNone/>
            </a:pPr>
            <a:r>
              <a:rPr lang="pt-BR" sz="1200" dirty="0" err="1" smtClean="0"/>
              <a:t>Can</a:t>
            </a:r>
            <a:r>
              <a:rPr lang="pt-BR" sz="1200" dirty="0" smtClean="0"/>
              <a:t> </a:t>
            </a:r>
            <a:r>
              <a:rPr lang="en-GB" sz="1200" dirty="0" smtClean="0"/>
              <a:t>Mathematical Identity</a:t>
            </a:r>
            <a:r>
              <a:rPr lang="pt-BR" sz="1200" dirty="0" smtClean="0"/>
              <a:t> </a:t>
            </a:r>
            <a:r>
              <a:rPr lang="pt-BR" sz="1200" dirty="0" err="1" smtClean="0"/>
              <a:t>be</a:t>
            </a:r>
            <a:r>
              <a:rPr lang="pt-BR" sz="1200" dirty="0" smtClean="0"/>
              <a:t> </a:t>
            </a:r>
            <a:r>
              <a:rPr lang="pt-BR" sz="1200" dirty="0" err="1" smtClean="0"/>
              <a:t>harnessed</a:t>
            </a:r>
            <a:r>
              <a:rPr lang="pt-BR" sz="1200" dirty="0" smtClean="0"/>
              <a:t> to </a:t>
            </a:r>
            <a:r>
              <a:rPr lang="pt-BR" sz="1200" dirty="0" err="1" smtClean="0"/>
              <a:t>deepen</a:t>
            </a:r>
            <a:r>
              <a:rPr lang="pt-BR" sz="1200" dirty="0" smtClean="0"/>
              <a:t> </a:t>
            </a:r>
            <a:r>
              <a:rPr lang="pt-BR" sz="1200" dirty="0" err="1" smtClean="0"/>
              <a:t>engagement</a:t>
            </a:r>
            <a:r>
              <a:rPr lang="pt-BR" sz="1200" dirty="0" smtClean="0"/>
              <a:t> </a:t>
            </a:r>
            <a:r>
              <a:rPr lang="pt-BR" sz="1200" dirty="0" err="1" smtClean="0"/>
              <a:t>by</a:t>
            </a:r>
            <a:r>
              <a:rPr lang="pt-BR" sz="1200" dirty="0" smtClean="0"/>
              <a:t> </a:t>
            </a:r>
            <a:r>
              <a:rPr lang="pt-BR" sz="1200" dirty="0" err="1" smtClean="0"/>
              <a:t>students</a:t>
            </a:r>
            <a:r>
              <a:rPr lang="pt-BR" sz="1200" dirty="0" smtClean="0"/>
              <a:t> in </a:t>
            </a:r>
            <a:r>
              <a:rPr lang="pt-BR" sz="1200" dirty="0" err="1" smtClean="0"/>
              <a:t>mathematics</a:t>
            </a:r>
            <a:r>
              <a:rPr lang="pt-BR" sz="1200" dirty="0" smtClean="0"/>
              <a:t> </a:t>
            </a:r>
            <a:r>
              <a:rPr lang="pt-BR" sz="1200" dirty="0" err="1" smtClean="0"/>
              <a:t>and</a:t>
            </a:r>
            <a:r>
              <a:rPr lang="pt-BR" sz="1200" dirty="0" smtClean="0"/>
              <a:t> its </a:t>
            </a:r>
            <a:r>
              <a:rPr lang="pt-BR" sz="1200" dirty="0" err="1" smtClean="0"/>
              <a:t>teaching</a:t>
            </a:r>
            <a:r>
              <a:rPr lang="pt-BR" sz="1200" dirty="0" smtClean="0"/>
              <a:t>?</a:t>
            </a:r>
            <a:endParaRPr lang="en-GB" sz="1200" dirty="0" smtClean="0"/>
          </a:p>
          <a:p>
            <a:pPr lvl="0">
              <a:buNone/>
            </a:pPr>
            <a:r>
              <a:rPr lang="pt-BR" sz="1200" dirty="0" smtClean="0"/>
              <a:t>Are </a:t>
            </a:r>
            <a:r>
              <a:rPr lang="pt-BR" sz="1200" dirty="0" err="1" smtClean="0"/>
              <a:t>there</a:t>
            </a:r>
            <a:r>
              <a:rPr lang="pt-BR" sz="1200" dirty="0" smtClean="0"/>
              <a:t> </a:t>
            </a:r>
            <a:r>
              <a:rPr lang="pt-BR" sz="1200" dirty="0" err="1" smtClean="0"/>
              <a:t>significant</a:t>
            </a:r>
            <a:r>
              <a:rPr lang="pt-BR" sz="1200" dirty="0" smtClean="0"/>
              <a:t> </a:t>
            </a:r>
            <a:r>
              <a:rPr lang="pt-BR" sz="1200" dirty="0" err="1" smtClean="0"/>
              <a:t>differences</a:t>
            </a:r>
            <a:r>
              <a:rPr lang="pt-BR" sz="1200" dirty="0" smtClean="0"/>
              <a:t> in </a:t>
            </a:r>
            <a:r>
              <a:rPr lang="en-GB" sz="1200" dirty="0" smtClean="0"/>
              <a:t>Mathematical Identity</a:t>
            </a:r>
            <a:r>
              <a:rPr lang="pt-BR" sz="1200" dirty="0" smtClean="0"/>
              <a:t> </a:t>
            </a:r>
            <a:r>
              <a:rPr lang="pt-BR" sz="1200" dirty="0" err="1" smtClean="0"/>
              <a:t>between</a:t>
            </a:r>
            <a:r>
              <a:rPr lang="pt-BR" sz="1200" dirty="0" smtClean="0"/>
              <a:t> </a:t>
            </a:r>
            <a:r>
              <a:rPr lang="pt-BR" sz="1200" dirty="0" err="1" smtClean="0"/>
              <a:t>student</a:t>
            </a:r>
            <a:r>
              <a:rPr lang="pt-BR" sz="1200" dirty="0" smtClean="0"/>
              <a:t> </a:t>
            </a:r>
            <a:r>
              <a:rPr lang="pt-BR" sz="1200" dirty="0" err="1" smtClean="0"/>
              <a:t>teachers</a:t>
            </a:r>
            <a:r>
              <a:rPr lang="pt-BR" sz="1200" dirty="0" smtClean="0"/>
              <a:t> (</a:t>
            </a:r>
            <a:r>
              <a:rPr lang="pt-BR" sz="1200" dirty="0" err="1" smtClean="0"/>
              <a:t>from</a:t>
            </a:r>
            <a:r>
              <a:rPr lang="pt-BR" sz="1200" dirty="0" smtClean="0"/>
              <a:t> </a:t>
            </a:r>
            <a:r>
              <a:rPr lang="pt-BR" sz="1200" dirty="0" err="1" smtClean="0"/>
              <a:t>diverse</a:t>
            </a:r>
            <a:r>
              <a:rPr lang="pt-BR" sz="1200" dirty="0" smtClean="0"/>
              <a:t> backgrounds) </a:t>
            </a:r>
            <a:r>
              <a:rPr lang="pt-BR" sz="1200" dirty="0" err="1" smtClean="0"/>
              <a:t>and</a:t>
            </a:r>
            <a:r>
              <a:rPr lang="pt-BR" sz="1200" dirty="0" smtClean="0"/>
              <a:t> </a:t>
            </a:r>
            <a:r>
              <a:rPr lang="pt-BR" sz="1200" dirty="0" err="1" smtClean="0"/>
              <a:t>other</a:t>
            </a:r>
            <a:r>
              <a:rPr lang="pt-BR" sz="1200" dirty="0" smtClean="0"/>
              <a:t> </a:t>
            </a:r>
            <a:r>
              <a:rPr lang="pt-BR" sz="1200" dirty="0" err="1" smtClean="0"/>
              <a:t>students</a:t>
            </a:r>
            <a:r>
              <a:rPr lang="pt-BR" sz="1200" dirty="0" smtClean="0"/>
              <a:t> in </a:t>
            </a:r>
            <a:r>
              <a:rPr lang="pt-BR" sz="1200" dirty="0" err="1" smtClean="0"/>
              <a:t>Ireland</a:t>
            </a:r>
            <a:r>
              <a:rPr lang="pt-BR" sz="1200" dirty="0" smtClean="0"/>
              <a:t>? </a:t>
            </a:r>
          </a:p>
          <a:p>
            <a:pPr lvl="0">
              <a:buNone/>
            </a:pPr>
            <a:r>
              <a:rPr lang="pt-BR" sz="1200" dirty="0" smtClean="0"/>
              <a:t>In particular, </a:t>
            </a:r>
            <a:r>
              <a:rPr lang="pt-BR" sz="1200" dirty="0" err="1" smtClean="0"/>
              <a:t>what</a:t>
            </a:r>
            <a:r>
              <a:rPr lang="pt-BR" sz="1200" dirty="0" smtClean="0"/>
              <a:t> are </a:t>
            </a:r>
            <a:r>
              <a:rPr lang="pt-BR" sz="1200" dirty="0" err="1" smtClean="0"/>
              <a:t>the</a:t>
            </a:r>
            <a:r>
              <a:rPr lang="pt-BR" sz="1200" dirty="0" smtClean="0"/>
              <a:t> </a:t>
            </a:r>
            <a:r>
              <a:rPr lang="pt-BR" sz="1200" dirty="0" err="1" smtClean="0"/>
              <a:t>characteristics</a:t>
            </a:r>
            <a:r>
              <a:rPr lang="pt-BR" sz="1200" dirty="0" smtClean="0"/>
              <a:t> </a:t>
            </a:r>
            <a:r>
              <a:rPr lang="pt-BR" sz="1200" dirty="0" err="1" smtClean="0"/>
              <a:t>of</a:t>
            </a:r>
            <a:r>
              <a:rPr lang="pt-BR" sz="1200" dirty="0" smtClean="0"/>
              <a:t> </a:t>
            </a:r>
            <a:r>
              <a:rPr lang="pt-BR" sz="1200" dirty="0" err="1" smtClean="0"/>
              <a:t>the</a:t>
            </a:r>
            <a:r>
              <a:rPr lang="pt-BR" sz="1200" dirty="0" smtClean="0"/>
              <a:t> </a:t>
            </a:r>
            <a:r>
              <a:rPr lang="en-GB" sz="1200" dirty="0" smtClean="0"/>
              <a:t>Mathematical Identity</a:t>
            </a:r>
            <a:r>
              <a:rPr lang="pt-BR" sz="1200" dirty="0" smtClean="0"/>
              <a:t> </a:t>
            </a:r>
            <a:r>
              <a:rPr lang="pt-BR" sz="1200" dirty="0" err="1" smtClean="0"/>
              <a:t>of</a:t>
            </a:r>
            <a:r>
              <a:rPr lang="pt-BR" sz="1200" dirty="0" smtClean="0"/>
              <a:t> </a:t>
            </a:r>
            <a:r>
              <a:rPr lang="pt-BR" sz="1200" dirty="0" err="1" smtClean="0"/>
              <a:t>students</a:t>
            </a:r>
            <a:r>
              <a:rPr lang="pt-BR" sz="1200" dirty="0" smtClean="0"/>
              <a:t> </a:t>
            </a:r>
            <a:r>
              <a:rPr lang="pt-BR" sz="1200" dirty="0" err="1" smtClean="0"/>
              <a:t>from</a:t>
            </a:r>
            <a:r>
              <a:rPr lang="pt-BR" sz="1200" dirty="0" smtClean="0"/>
              <a:t> </a:t>
            </a:r>
            <a:r>
              <a:rPr lang="pt-BR" sz="1200" dirty="0" err="1" smtClean="0"/>
              <a:t>different</a:t>
            </a:r>
            <a:r>
              <a:rPr lang="pt-BR" sz="1200" dirty="0" smtClean="0"/>
              <a:t> </a:t>
            </a:r>
            <a:r>
              <a:rPr lang="pt-BR" sz="1200" dirty="0" err="1" smtClean="0"/>
              <a:t>third</a:t>
            </a:r>
            <a:r>
              <a:rPr lang="pt-BR" sz="1200" dirty="0" smtClean="0"/>
              <a:t> </a:t>
            </a:r>
            <a:r>
              <a:rPr lang="pt-BR" sz="1200" dirty="0" err="1" smtClean="0"/>
              <a:t>level</a:t>
            </a:r>
            <a:r>
              <a:rPr lang="pt-BR" sz="1200" dirty="0" smtClean="0"/>
              <a:t> </a:t>
            </a:r>
            <a:r>
              <a:rPr lang="pt-BR" sz="1200" dirty="0" err="1" smtClean="0"/>
              <a:t>institutions</a:t>
            </a:r>
            <a:r>
              <a:rPr lang="pt-BR" sz="1200" dirty="0" smtClean="0"/>
              <a:t>?</a:t>
            </a:r>
          </a:p>
          <a:p>
            <a:pPr lvl="0">
              <a:buNone/>
            </a:pPr>
            <a:r>
              <a:rPr lang="pt-BR" sz="1200" i="1" dirty="0" err="1" smtClean="0"/>
              <a:t>Also</a:t>
            </a:r>
            <a:r>
              <a:rPr lang="pt-BR" sz="1200" i="1" dirty="0" smtClean="0"/>
              <a:t> </a:t>
            </a:r>
            <a:r>
              <a:rPr lang="pt-BR" sz="1200" i="1" dirty="0" err="1" smtClean="0"/>
              <a:t>see</a:t>
            </a:r>
            <a:r>
              <a:rPr lang="pt-BR" sz="1200" i="1" dirty="0" smtClean="0"/>
              <a:t> abstract.</a:t>
            </a:r>
            <a:r>
              <a:rPr lang="pt-BR" sz="1200" dirty="0" smtClean="0"/>
              <a:t>]</a:t>
            </a:r>
            <a:endParaRPr lang="en-IE" dirty="0" smtClean="0"/>
          </a:p>
          <a:p>
            <a:endParaRPr lang="en-US" dirty="0"/>
          </a:p>
        </p:txBody>
      </p:sp>
      <p:sp>
        <p:nvSpPr>
          <p:cNvPr id="4" name="Slide Number Placeholder 3"/>
          <p:cNvSpPr>
            <a:spLocks noGrp="1"/>
          </p:cNvSpPr>
          <p:nvPr>
            <p:ph type="sldNum" sz="quarter" idx="10"/>
          </p:nvPr>
        </p:nvSpPr>
        <p:spPr/>
        <p:txBody>
          <a:bodyPr/>
          <a:lstStyle/>
          <a:p>
            <a:fld id="{79C9B6E6-4498-4767-A3D2-92E96B935C72}" type="slidenum">
              <a:rPr lang="en-US" smtClean="0"/>
              <a:pPr/>
              <a:t>16</a:t>
            </a:fld>
            <a:endParaRPr lang="en-US"/>
          </a:p>
        </p:txBody>
      </p:sp>
    </p:spTree>
    <p:extLst>
      <p:ext uri="{BB962C8B-B14F-4D97-AF65-F5344CB8AC3E}">
        <p14:creationId xmlns:p14="http://schemas.microsoft.com/office/powerpoint/2010/main" val="3885271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35838" y="188913"/>
            <a:ext cx="1808162" cy="66690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08175" y="188913"/>
            <a:ext cx="5275263" cy="66690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pPr eaLnBrk="1" latinLnBrk="0" hangingPunct="1"/>
            <a:fld id="{544213AF-26F6-41FA-8D85-E2C5388D6E58}" type="datetimeFigureOut">
              <a:rPr lang="en-US" smtClean="0"/>
              <a:pPr eaLnBrk="1" latinLnBrk="0" hangingPunct="1"/>
              <a:t>8/31/2016</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8/31/2016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8/31/2016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8/31/2016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8/31/2016</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8/31/2016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a:t>
            </a:fld>
            <a:endParaRPr kumimoji="0"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8/31/2016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eaLnBrk="1" latinLnBrk="0" hangingPunct="1"/>
            <a:fld id="{544213AF-26F6-41FA-8D85-E2C5388D6E58}" type="datetimeFigureOut">
              <a:rPr lang="en-US" smtClean="0"/>
              <a:pPr eaLnBrk="1" latinLnBrk="0" hangingPunct="1"/>
              <a:t>8/31/2016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pPr eaLnBrk="1" latinLnBrk="0" hangingPunct="1"/>
            <a:fld id="{544213AF-26F6-41FA-8D85-E2C5388D6E58}" type="datetimeFigureOut">
              <a:rPr lang="en-US" smtClean="0"/>
              <a:pPr eaLnBrk="1" latinLnBrk="0" hangingPunct="1"/>
              <a:t>8/31/2016</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5BBC35B-A44B-4119-B8DA-DE9E3DFADA20}" type="slidenum">
              <a:rPr kumimoji="0" lang="en-US" smtClean="0"/>
              <a:pPr/>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8/31/2016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8/31/2016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8175" y="1268413"/>
            <a:ext cx="3541713" cy="5589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02288" y="1268413"/>
            <a:ext cx="3541712" cy="5589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3366FF"/>
            </a:gs>
            <a:gs pos="100000">
              <a:srgbClr val="FFFFFF"/>
            </a:gs>
            <a:gs pos="50000">
              <a:srgbClr val="3366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bwMode="auto">
          <a:xfrm>
            <a:off x="1141413" y="228600"/>
            <a:ext cx="7164387" cy="9540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dirty="0" smtClean="0"/>
              <a:t>Click to edit Master title style</a:t>
            </a:r>
          </a:p>
        </p:txBody>
      </p:sp>
      <p:sp>
        <p:nvSpPr>
          <p:cNvPr id="82947" name="Rectangle 3"/>
          <p:cNvSpPr>
            <a:spLocks noGrp="1" noChangeArrowheads="1"/>
          </p:cNvSpPr>
          <p:nvPr>
            <p:ph type="body" idx="1"/>
          </p:nvPr>
        </p:nvSpPr>
        <p:spPr bwMode="auto">
          <a:xfrm>
            <a:off x="838200" y="1268413"/>
            <a:ext cx="7848600" cy="49037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iming>
    <p:tnLst>
      <p:par>
        <p:cTn id="1" dur="indefinite" restart="never" nodeType="tmRoot"/>
      </p:par>
    </p:tnLst>
  </p:timing>
  <p:txStyles>
    <p:titleStyle>
      <a:lvl1pPr algn="ctr" rtl="0" fontAlgn="base">
        <a:spcBef>
          <a:spcPct val="0"/>
        </a:spcBef>
        <a:spcAft>
          <a:spcPct val="0"/>
        </a:spcAft>
        <a:defRPr sz="4000">
          <a:solidFill>
            <a:schemeClr val="tx2"/>
          </a:solidFill>
          <a:latin typeface="Times New Roman"/>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Times New Roman"/>
          <a:ea typeface="+mn-ea"/>
          <a:cs typeface="+mn-cs"/>
        </a:defRPr>
      </a:lvl1pPr>
      <a:lvl2pPr marL="742950" indent="-285750" algn="l" rtl="0" fontAlgn="base">
        <a:spcBef>
          <a:spcPct val="20000"/>
        </a:spcBef>
        <a:spcAft>
          <a:spcPct val="0"/>
        </a:spcAft>
        <a:buChar char="–"/>
        <a:defRPr sz="2800">
          <a:solidFill>
            <a:schemeClr val="tx1"/>
          </a:solidFill>
          <a:latin typeface="Times New Roman"/>
        </a:defRPr>
      </a:lvl2pPr>
      <a:lvl3pPr marL="1143000" indent="-228600" algn="l" rtl="0" fontAlgn="base">
        <a:spcBef>
          <a:spcPct val="20000"/>
        </a:spcBef>
        <a:spcAft>
          <a:spcPct val="0"/>
        </a:spcAft>
        <a:buChar char="•"/>
        <a:defRPr sz="2400">
          <a:solidFill>
            <a:schemeClr val="tx1"/>
          </a:solidFill>
          <a:latin typeface="Times New Roman"/>
        </a:defRPr>
      </a:lvl3pPr>
      <a:lvl4pPr marL="1600200" indent="-228600" algn="l" rtl="0" fontAlgn="base">
        <a:spcBef>
          <a:spcPct val="20000"/>
        </a:spcBef>
        <a:spcAft>
          <a:spcPct val="0"/>
        </a:spcAft>
        <a:buChar char="–"/>
        <a:defRPr sz="2000">
          <a:solidFill>
            <a:schemeClr val="tx1"/>
          </a:solidFill>
          <a:latin typeface="Times New Roman"/>
        </a:defRPr>
      </a:lvl4pPr>
      <a:lvl5pPr marL="2057400" indent="-228600" algn="l" rtl="0" fontAlgn="base">
        <a:spcBef>
          <a:spcPct val="20000"/>
        </a:spcBef>
        <a:spcAft>
          <a:spcPct val="0"/>
        </a:spcAft>
        <a:buChar char="»"/>
        <a:defRPr sz="2000">
          <a:solidFill>
            <a:schemeClr val="tx1"/>
          </a:solidFill>
          <a:latin typeface="Times New Roman"/>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pPr eaLnBrk="1" latinLnBrk="0" hangingPunct="1"/>
            <a:fld id="{544213AF-26F6-41FA-8D85-E2C5388D6E58}" type="datetimeFigureOut">
              <a:rPr lang="en-US" smtClean="0"/>
              <a:pPr eaLnBrk="1" latinLnBrk="0" hangingPunct="1"/>
              <a:t>8/31/2016</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tif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hyperlink" Target="http://www.journeytoexcellence.org.uk/resourcesandcpd/research/summaries/rscollaborativelearning.asp"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12.png"/></Relationships>
</file>

<file path=ppt/slides/_rels/slide29.xml.rels><?xml version="1.0" encoding="UTF-8" standalone="yes"?>
<Relationships xmlns="http://schemas.openxmlformats.org/package/2006/relationships"><Relationship Id="rId3" Type="http://schemas.openxmlformats.org/officeDocument/2006/relationships/hyperlink" Target="http://visible-learning.org/" TargetMode="External"/><Relationship Id="rId2" Type="http://schemas.openxmlformats.org/officeDocument/2006/relationships/notesSlide" Target="../notesSlides/notesSlide19.xml"/><Relationship Id="rId1" Type="http://schemas.openxmlformats.org/officeDocument/2006/relationships/slideLayout" Target="../slideLayouts/slideLayout13.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image" Target="../media/image8.jp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834474" y="926534"/>
            <a:ext cx="6023856" cy="1494077"/>
          </a:xfrm>
        </p:spPr>
        <p:txBody>
          <a:bodyPr>
            <a:noAutofit/>
          </a:bodyPr>
          <a:lstStyle/>
          <a:p>
            <a:r>
              <a:rPr lang="en-US" sz="4400" dirty="0"/>
              <a:t>The Collaborative Learning of Student Teachers</a:t>
            </a:r>
            <a:endParaRPr lang="en-GB" sz="4400" b="1" cap="all" dirty="0"/>
          </a:p>
        </p:txBody>
      </p:sp>
      <p:sp>
        <p:nvSpPr>
          <p:cNvPr id="4" name="TextBox 3"/>
          <p:cNvSpPr txBox="1"/>
          <p:nvPr/>
        </p:nvSpPr>
        <p:spPr>
          <a:xfrm>
            <a:off x="3203848" y="3667012"/>
            <a:ext cx="5591808" cy="1150315"/>
          </a:xfrm>
          <a:prstGeom prst="rect">
            <a:avLst/>
          </a:prstGeom>
          <a:noFill/>
        </p:spPr>
        <p:txBody>
          <a:bodyPr wrap="square" rtlCol="0">
            <a:spAutoFit/>
          </a:bodyPr>
          <a:lstStyle/>
          <a:p>
            <a:pPr algn="ctr"/>
            <a:r>
              <a:rPr lang="en-GB" sz="2200" dirty="0">
                <a:latin typeface="+mn-lt"/>
                <a:cs typeface="Lucida Sans" pitchFamily="34" charset="0"/>
              </a:rPr>
              <a:t>Patricia </a:t>
            </a:r>
            <a:r>
              <a:rPr lang="en-GB" sz="2200" dirty="0" smtClean="0">
                <a:latin typeface="+mn-lt"/>
                <a:cs typeface="Lucida Sans" pitchFamily="34" charset="0"/>
              </a:rPr>
              <a:t>Eaton, Christine Horn, </a:t>
            </a:r>
          </a:p>
          <a:p>
            <a:pPr algn="ctr"/>
            <a:r>
              <a:rPr lang="en-GB" sz="2200" dirty="0" smtClean="0">
                <a:latin typeface="+mn-lt"/>
                <a:cs typeface="Lucida Sans" pitchFamily="34" charset="0"/>
              </a:rPr>
              <a:t>Miriam Liston, Elizabeth Oldham and</a:t>
            </a:r>
          </a:p>
          <a:p>
            <a:pPr algn="ctr"/>
            <a:r>
              <a:rPr lang="en-GB" sz="2200" dirty="0" smtClean="0">
                <a:latin typeface="+mn-lt"/>
                <a:cs typeface="Lucida Sans" pitchFamily="34" charset="0"/>
              </a:rPr>
              <a:t>Maurice </a:t>
            </a:r>
            <a:r>
              <a:rPr lang="en-GB" sz="2200" dirty="0" err="1" smtClean="0">
                <a:latin typeface="+mn-lt"/>
                <a:cs typeface="Lucida Sans" pitchFamily="34" charset="0"/>
              </a:rPr>
              <a:t>OReilly</a:t>
            </a:r>
            <a:endParaRPr lang="en-GB" sz="2200" dirty="0" smtClean="0">
              <a:latin typeface="+mn-lt"/>
              <a:cs typeface="Lucida Sans" pitchFamily="34" charset="0"/>
            </a:endParaRPr>
          </a:p>
        </p:txBody>
      </p:sp>
      <p:pic>
        <p:nvPicPr>
          <p:cNvPr id="10" name="Picture 11" descr="C:\Documents and Settings\oreillym\My Documents\a\mor\research\mathed\mist\new\presentations\b dresden\St Pat's Crest as JPEG.JPG"/>
          <p:cNvPicPr>
            <a:picLocks noChangeAspect="1" noChangeArrowheads="1"/>
          </p:cNvPicPr>
          <p:nvPr/>
        </p:nvPicPr>
        <p:blipFill>
          <a:blip r:embed="rId3" cstate="print"/>
          <a:srcRect/>
          <a:stretch>
            <a:fillRect/>
          </a:stretch>
        </p:blipFill>
        <p:spPr bwMode="auto">
          <a:xfrm>
            <a:off x="250825" y="5301208"/>
            <a:ext cx="1120775" cy="1080120"/>
          </a:xfrm>
          <a:prstGeom prst="rect">
            <a:avLst/>
          </a:prstGeom>
          <a:noFill/>
          <a:ln w="9525">
            <a:noFill/>
            <a:miter lim="800000"/>
            <a:headEnd/>
            <a:tailEnd/>
          </a:ln>
        </p:spPr>
      </p:pic>
      <p:pic>
        <p:nvPicPr>
          <p:cNvPr id="11" name="Picture 7" descr="blucrst"/>
          <p:cNvPicPr>
            <a:picLocks noChangeAspect="1" noChangeArrowheads="1"/>
          </p:cNvPicPr>
          <p:nvPr/>
        </p:nvPicPr>
        <p:blipFill>
          <a:blip r:embed="rId4" cstate="print">
            <a:alphaModFix/>
            <a:lum bright="-2000" contrast="7000"/>
          </a:blip>
          <a:srcRect/>
          <a:stretch>
            <a:fillRect/>
          </a:stretch>
        </p:blipFill>
        <p:spPr bwMode="auto">
          <a:xfrm>
            <a:off x="457200" y="3810000"/>
            <a:ext cx="609600" cy="811926"/>
          </a:xfrm>
          <a:prstGeom prst="rect">
            <a:avLst/>
          </a:prstGeom>
          <a:noFill/>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2938" y="332656"/>
            <a:ext cx="1468742" cy="836694"/>
          </a:xfrm>
          <a:prstGeom prst="rect">
            <a:avLst/>
          </a:prstGeom>
        </p:spPr>
      </p:pic>
      <p:sp>
        <p:nvSpPr>
          <p:cNvPr id="9" name="Rectangle 8"/>
          <p:cNvSpPr/>
          <p:nvPr/>
        </p:nvSpPr>
        <p:spPr>
          <a:xfrm>
            <a:off x="107504" y="4621926"/>
            <a:ext cx="1340296" cy="383182"/>
          </a:xfrm>
          <a:prstGeom prst="rect">
            <a:avLst/>
          </a:prstGeom>
        </p:spPr>
        <p:txBody>
          <a:bodyPr wrap="square">
            <a:spAutoFit/>
          </a:bodyPr>
          <a:lstStyle/>
          <a:p>
            <a:pPr lvl="0" algn="ctr"/>
            <a:r>
              <a:rPr lang="en-US" sz="1050" dirty="0" smtClean="0">
                <a:solidFill>
                  <a:srgbClr val="DA1F28">
                    <a:lumMod val="50000"/>
                  </a:srgbClr>
                </a:solidFill>
                <a:latin typeface="Copperplate"/>
              </a:rPr>
              <a:t>Trinity College Dublin</a:t>
            </a:r>
            <a:endParaRPr lang="en-US" sz="1050" dirty="0">
              <a:solidFill>
                <a:srgbClr val="DA1F28">
                  <a:lumMod val="50000"/>
                </a:srgbClr>
              </a:solidFill>
              <a:latin typeface="Copperplate"/>
            </a:endParaRPr>
          </a:p>
        </p:txBody>
      </p:sp>
      <p:sp>
        <p:nvSpPr>
          <p:cNvPr id="12" name="TextBox 11"/>
          <p:cNvSpPr txBox="1"/>
          <p:nvPr/>
        </p:nvSpPr>
        <p:spPr>
          <a:xfrm>
            <a:off x="2286000" y="2385863"/>
            <a:ext cx="6629400" cy="991041"/>
          </a:xfrm>
          <a:prstGeom prst="rect">
            <a:avLst/>
          </a:prstGeom>
          <a:noFill/>
        </p:spPr>
        <p:txBody>
          <a:bodyPr wrap="square" rtlCol="0">
            <a:spAutoFit/>
          </a:bodyPr>
          <a:lstStyle/>
          <a:p>
            <a:pPr algn="r"/>
            <a:r>
              <a:rPr lang="en-US" sz="3200" dirty="0"/>
              <a:t>An insight from a study of mathematical identity</a:t>
            </a:r>
            <a:endParaRPr lang="en-GB" sz="3200" dirty="0">
              <a:cs typeface="Lucida Sans" pitchFamily="34" charset="0"/>
            </a:endParaRPr>
          </a:p>
        </p:txBody>
      </p:sp>
      <p:pic>
        <p:nvPicPr>
          <p:cNvPr id="13" name="Picture 12" descr="UL Logo.png"/>
          <p:cNvPicPr>
            <a:picLocks noChangeAspect="1"/>
          </p:cNvPicPr>
          <p:nvPr/>
        </p:nvPicPr>
        <p:blipFill>
          <a:blip r:embed="rId6" cstate="print"/>
          <a:stretch>
            <a:fillRect/>
          </a:stretch>
        </p:blipFill>
        <p:spPr>
          <a:xfrm>
            <a:off x="304800" y="2286000"/>
            <a:ext cx="838406" cy="971422"/>
          </a:xfrm>
          <a:prstGeom prst="rect">
            <a:avLst/>
          </a:prstGeom>
        </p:spPr>
      </p:pic>
      <p:sp>
        <p:nvSpPr>
          <p:cNvPr id="16" name="Rectangle 15"/>
          <p:cNvSpPr/>
          <p:nvPr/>
        </p:nvSpPr>
        <p:spPr>
          <a:xfrm>
            <a:off x="107504" y="3176347"/>
            <a:ext cx="1340296" cy="385875"/>
          </a:xfrm>
          <a:prstGeom prst="rect">
            <a:avLst/>
          </a:prstGeom>
        </p:spPr>
        <p:txBody>
          <a:bodyPr wrap="square">
            <a:spAutoFit/>
          </a:bodyPr>
          <a:lstStyle/>
          <a:p>
            <a:pPr lvl="0" algn="ctr"/>
            <a:r>
              <a:rPr lang="en-US" sz="1050" dirty="0" smtClean="0">
                <a:solidFill>
                  <a:srgbClr val="DA1F28">
                    <a:lumMod val="50000"/>
                  </a:srgbClr>
                </a:solidFill>
                <a:latin typeface="Copperplate"/>
              </a:rPr>
              <a:t>UNIVERSITY OF LIMERICK</a:t>
            </a:r>
            <a:endParaRPr lang="en-US" sz="1050" dirty="0">
              <a:solidFill>
                <a:srgbClr val="DA1F28">
                  <a:lumMod val="50000"/>
                </a:srgbClr>
              </a:solidFill>
              <a:latin typeface="Copperplate"/>
            </a:endParaRPr>
          </a:p>
        </p:txBody>
      </p:sp>
      <p:pic>
        <p:nvPicPr>
          <p:cNvPr id="15" name="Picture 2" descr="IADT Logo"/>
          <p:cNvPicPr>
            <a:picLocks noChangeAspect="1" noChangeArrowheads="1"/>
          </p:cNvPicPr>
          <p:nvPr/>
        </p:nvPicPr>
        <p:blipFill>
          <a:blip r:embed="rId7" cstate="print"/>
          <a:srcRect/>
          <a:stretch>
            <a:fillRect/>
          </a:stretch>
        </p:blipFill>
        <p:spPr bwMode="auto">
          <a:xfrm>
            <a:off x="309414" y="1268760"/>
            <a:ext cx="1238250" cy="809626"/>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458200" cy="5410200"/>
          </a:xfrm>
        </p:spPr>
        <p:txBody>
          <a:bodyPr>
            <a:normAutofit/>
          </a:bodyPr>
          <a:lstStyle/>
          <a:p>
            <a:r>
              <a:rPr lang="en-US" b="1" dirty="0" smtClean="0"/>
              <a:t>IADT </a:t>
            </a:r>
            <a:r>
              <a:rPr lang="en-US" dirty="0" smtClean="0"/>
              <a:t>(Institute of Technology)</a:t>
            </a:r>
          </a:p>
          <a:p>
            <a:pPr marL="850392" lvl="1" indent="-457200">
              <a:buFont typeface="+mj-lt"/>
              <a:buAutoNum type="alphaLcParenR"/>
            </a:pPr>
            <a:r>
              <a:rPr lang="en-US" dirty="0" smtClean="0"/>
              <a:t>Business &amp; Entrepreneurship (N=19)</a:t>
            </a:r>
          </a:p>
          <a:p>
            <a:pPr marL="850392" lvl="1" indent="-457200">
              <a:buFont typeface="+mj-lt"/>
              <a:buAutoNum type="alphaLcParenR"/>
            </a:pPr>
            <a:r>
              <a:rPr lang="en-US" dirty="0" smtClean="0"/>
              <a:t>Applied Psychology (N=16)</a:t>
            </a:r>
          </a:p>
          <a:p>
            <a:pPr>
              <a:spcBef>
                <a:spcPts val="1000"/>
              </a:spcBef>
            </a:pPr>
            <a:r>
              <a:rPr lang="en-US" b="1" dirty="0" smtClean="0"/>
              <a:t>SPD </a:t>
            </a:r>
            <a:r>
              <a:rPr lang="en-US" dirty="0" smtClean="0"/>
              <a:t>(University College)</a:t>
            </a:r>
          </a:p>
          <a:p>
            <a:pPr lvl="1"/>
            <a:r>
              <a:rPr lang="en-US" dirty="0" smtClean="0"/>
              <a:t>B. Ed. Primary student-teachers not </a:t>
            </a:r>
            <a:r>
              <a:rPr lang="en-US" dirty="0" err="1" smtClean="0"/>
              <a:t>specialising</a:t>
            </a:r>
            <a:r>
              <a:rPr lang="en-US" dirty="0" smtClean="0"/>
              <a:t> in </a:t>
            </a:r>
            <a:r>
              <a:rPr lang="en-US" dirty="0" err="1" smtClean="0"/>
              <a:t>maths</a:t>
            </a:r>
            <a:r>
              <a:rPr lang="en-US" dirty="0"/>
              <a:t> </a:t>
            </a:r>
            <a:r>
              <a:rPr lang="en-US" dirty="0" smtClean="0"/>
              <a:t>(N=26)</a:t>
            </a:r>
          </a:p>
          <a:p>
            <a:pPr>
              <a:spcBef>
                <a:spcPts val="1000"/>
              </a:spcBef>
            </a:pPr>
            <a:r>
              <a:rPr lang="en-US" b="1" dirty="0" smtClean="0"/>
              <a:t>SUC </a:t>
            </a:r>
            <a:r>
              <a:rPr lang="en-US" dirty="0" smtClean="0"/>
              <a:t>(University College)</a:t>
            </a:r>
          </a:p>
          <a:p>
            <a:pPr lvl="1"/>
            <a:r>
              <a:rPr lang="en-US" dirty="0" smtClean="0"/>
              <a:t>B. Ed. Post-primary student-teachers in </a:t>
            </a:r>
            <a:r>
              <a:rPr lang="en-US" dirty="0" err="1" smtClean="0"/>
              <a:t>maths</a:t>
            </a:r>
            <a:r>
              <a:rPr lang="en-US" dirty="0" smtClean="0"/>
              <a:t>/science (N=11)</a:t>
            </a:r>
          </a:p>
          <a:p>
            <a:pPr>
              <a:spcBef>
                <a:spcPts val="1000"/>
              </a:spcBef>
            </a:pPr>
            <a:r>
              <a:rPr lang="en-US" b="1" dirty="0" smtClean="0"/>
              <a:t>UL </a:t>
            </a:r>
            <a:r>
              <a:rPr lang="en-US" dirty="0" smtClean="0"/>
              <a:t>(University</a:t>
            </a:r>
            <a:r>
              <a:rPr lang="en-US" dirty="0"/>
              <a:t>): Post-primary student-teachers</a:t>
            </a:r>
            <a:endParaRPr lang="en-US" dirty="0" smtClean="0"/>
          </a:p>
          <a:p>
            <a:pPr marL="850392" lvl="1" indent="-457200">
              <a:buFont typeface="+mj-lt"/>
              <a:buAutoNum type="alphaLcParenR"/>
            </a:pPr>
            <a:r>
              <a:rPr lang="en-US" dirty="0" err="1" smtClean="0"/>
              <a:t>Maths</a:t>
            </a:r>
            <a:r>
              <a:rPr lang="en-US" dirty="0" smtClean="0"/>
              <a:t> and Physical Education (N=22)</a:t>
            </a:r>
          </a:p>
          <a:p>
            <a:pPr marL="850392" lvl="1" indent="-457200">
              <a:buFont typeface="+mj-lt"/>
              <a:buAutoNum type="alphaLcParenR"/>
            </a:pPr>
            <a:r>
              <a:rPr lang="en-US" dirty="0" smtClean="0"/>
              <a:t>Postgraduate Diploma in </a:t>
            </a:r>
            <a:r>
              <a:rPr lang="en-US" dirty="0" err="1" smtClean="0"/>
              <a:t>Maths</a:t>
            </a:r>
            <a:r>
              <a:rPr lang="en-US" dirty="0" smtClean="0"/>
              <a:t> Education (N=5)</a:t>
            </a:r>
          </a:p>
        </p:txBody>
      </p:sp>
      <p:sp>
        <p:nvSpPr>
          <p:cNvPr id="3" name="Title 2"/>
          <p:cNvSpPr>
            <a:spLocks noGrp="1"/>
          </p:cNvSpPr>
          <p:nvPr>
            <p:ph type="title"/>
          </p:nvPr>
        </p:nvSpPr>
        <p:spPr>
          <a:xfrm>
            <a:off x="457200" y="152400"/>
            <a:ext cx="8229600" cy="944562"/>
          </a:xfrm>
        </p:spPr>
        <p:txBody>
          <a:bodyPr>
            <a:normAutofit/>
          </a:bodyPr>
          <a:lstStyle/>
          <a:p>
            <a:r>
              <a:rPr lang="en-US" sz="3700" dirty="0" smtClean="0"/>
              <a:t>Participants/cohorts</a:t>
            </a:r>
            <a:endParaRPr lang="en-US" sz="3700" dirty="0"/>
          </a:p>
        </p:txBody>
      </p:sp>
      <p:sp>
        <p:nvSpPr>
          <p:cNvPr id="4" name="TextBox 3"/>
          <p:cNvSpPr txBox="1"/>
          <p:nvPr/>
        </p:nvSpPr>
        <p:spPr>
          <a:xfrm>
            <a:off x="6876256" y="332656"/>
            <a:ext cx="1723549" cy="1015663"/>
          </a:xfrm>
          <a:prstGeom prst="rect">
            <a:avLst/>
          </a:prstGeom>
          <a:solidFill>
            <a:srgbClr val="FFFF00"/>
          </a:solidFill>
        </p:spPr>
        <p:txBody>
          <a:bodyPr wrap="none" rtlCol="0">
            <a:spAutoFit/>
          </a:bodyPr>
          <a:lstStyle/>
          <a:p>
            <a:pPr algn="ctr"/>
            <a:r>
              <a:rPr lang="en-IE" dirty="0" smtClean="0"/>
              <a:t>N=99</a:t>
            </a:r>
          </a:p>
          <a:p>
            <a:pPr algn="ctr"/>
            <a:r>
              <a:rPr lang="en-IE" dirty="0" smtClean="0"/>
              <a:t>64 in ITE</a:t>
            </a:r>
            <a:endParaRPr lang="en-I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2781672"/>
          </a:xfrm>
        </p:spPr>
        <p:txBody>
          <a:bodyPr>
            <a:normAutofit/>
          </a:bodyPr>
          <a:lstStyle/>
          <a:p>
            <a:pPr marL="109728" indent="0">
              <a:buNone/>
            </a:pPr>
            <a:r>
              <a:rPr lang="en-GB" dirty="0" smtClean="0"/>
              <a:t>Questionnaire derived from MIST</a:t>
            </a:r>
          </a:p>
          <a:p>
            <a:pPr lvl="1"/>
            <a:r>
              <a:rPr lang="en-GB" dirty="0" smtClean="0"/>
              <a:t>Demographic questions</a:t>
            </a:r>
            <a:endParaRPr lang="en-GB" i="1" dirty="0" smtClean="0"/>
          </a:p>
          <a:p>
            <a:pPr lvl="1"/>
            <a:r>
              <a:rPr lang="en-GB" dirty="0" smtClean="0"/>
              <a:t>Attitude questions (Likert scale) </a:t>
            </a:r>
          </a:p>
          <a:p>
            <a:pPr lvl="1"/>
            <a:r>
              <a:rPr lang="en-GB" dirty="0" smtClean="0"/>
              <a:t>Protocol for narrative responses (refer to </a:t>
            </a:r>
            <a:r>
              <a:rPr lang="en-GB" dirty="0" err="1" smtClean="0"/>
              <a:t>handout</a:t>
            </a:r>
            <a:r>
              <a:rPr lang="en-GB" dirty="0" smtClean="0"/>
              <a:t>)</a:t>
            </a:r>
          </a:p>
          <a:p>
            <a:pPr lvl="2"/>
            <a:r>
              <a:rPr lang="en-GB" dirty="0" smtClean="0"/>
              <a:t>Total experience</a:t>
            </a:r>
          </a:p>
          <a:p>
            <a:pPr lvl="2"/>
            <a:r>
              <a:rPr lang="en-GB" dirty="0" smtClean="0"/>
              <a:t>Mathematical journey</a:t>
            </a:r>
          </a:p>
          <a:p>
            <a:pPr lvl="2"/>
            <a:r>
              <a:rPr lang="en-GB" dirty="0" smtClean="0"/>
              <a:t>Insight</a:t>
            </a:r>
          </a:p>
          <a:p>
            <a:pPr lvl="2"/>
            <a:endParaRPr lang="en-GB" dirty="0" smtClean="0"/>
          </a:p>
          <a:p>
            <a:pPr marL="630936" lvl="2" indent="0">
              <a:buNone/>
            </a:pPr>
            <a:endParaRPr lang="en-GB" dirty="0" smtClean="0"/>
          </a:p>
        </p:txBody>
      </p:sp>
      <p:sp>
        <p:nvSpPr>
          <p:cNvPr id="3" name="Title 2"/>
          <p:cNvSpPr>
            <a:spLocks noGrp="1"/>
          </p:cNvSpPr>
          <p:nvPr>
            <p:ph type="title"/>
          </p:nvPr>
        </p:nvSpPr>
        <p:spPr>
          <a:xfrm>
            <a:off x="457200" y="350838"/>
            <a:ext cx="8229600" cy="944562"/>
          </a:xfrm>
        </p:spPr>
        <p:txBody>
          <a:bodyPr>
            <a:normAutofit/>
          </a:bodyPr>
          <a:lstStyle/>
          <a:p>
            <a:r>
              <a:rPr lang="en-GB" sz="3700" dirty="0" smtClean="0"/>
              <a:t>Instrument/questionnaire</a:t>
            </a:r>
            <a:endParaRPr lang="en-GB" sz="3700" dirty="0"/>
          </a:p>
        </p:txBody>
      </p:sp>
      <p:graphicFrame>
        <p:nvGraphicFramePr>
          <p:cNvPr id="4" name="Table 3"/>
          <p:cNvGraphicFramePr>
            <a:graphicFrameLocks noGrp="1"/>
          </p:cNvGraphicFramePr>
          <p:nvPr>
            <p:extLst>
              <p:ext uri="{D42A27DB-BD31-4B8C-83A1-F6EECF244321}">
                <p14:modId xmlns:p14="http://schemas.microsoft.com/office/powerpoint/2010/main" val="1126151974"/>
              </p:ext>
            </p:extLst>
          </p:nvPr>
        </p:nvGraphicFramePr>
        <p:xfrm>
          <a:off x="1115616" y="4725144"/>
          <a:ext cx="6600054" cy="1112520"/>
        </p:xfrm>
        <a:graphic>
          <a:graphicData uri="http://schemas.openxmlformats.org/drawingml/2006/table">
            <a:tbl>
              <a:tblPr firstRow="1" bandRow="1">
                <a:tableStyleId>{5940675A-B579-460E-94D1-54222C63F5DA}</a:tableStyleId>
              </a:tblPr>
              <a:tblGrid>
                <a:gridCol w="1944214"/>
                <a:gridCol w="936104"/>
                <a:gridCol w="936104"/>
                <a:gridCol w="936104"/>
                <a:gridCol w="936104"/>
                <a:gridCol w="911424"/>
              </a:tblGrid>
              <a:tr h="370840">
                <a:tc>
                  <a:txBody>
                    <a:bodyPr/>
                    <a:lstStyle/>
                    <a:p>
                      <a:pPr algn="ctr"/>
                      <a:endParaRPr lang="en-IE" dirty="0"/>
                    </a:p>
                  </a:txBody>
                  <a:tcPr/>
                </a:tc>
                <a:tc>
                  <a:txBody>
                    <a:bodyPr/>
                    <a:lstStyle/>
                    <a:p>
                      <a:pPr algn="ctr"/>
                      <a:r>
                        <a:rPr lang="en-IE" dirty="0" smtClean="0"/>
                        <a:t>SPD</a:t>
                      </a:r>
                      <a:endParaRPr lang="en-IE" dirty="0"/>
                    </a:p>
                  </a:txBody>
                  <a:tcPr/>
                </a:tc>
                <a:tc>
                  <a:txBody>
                    <a:bodyPr/>
                    <a:lstStyle/>
                    <a:p>
                      <a:pPr algn="ctr"/>
                      <a:r>
                        <a:rPr lang="en-IE" dirty="0" smtClean="0"/>
                        <a:t>SUC</a:t>
                      </a:r>
                      <a:endParaRPr lang="en-IE" dirty="0"/>
                    </a:p>
                  </a:txBody>
                  <a:tcPr/>
                </a:tc>
                <a:tc>
                  <a:txBody>
                    <a:bodyPr/>
                    <a:lstStyle/>
                    <a:p>
                      <a:pPr algn="ctr"/>
                      <a:r>
                        <a:rPr lang="en-IE" dirty="0" smtClean="0"/>
                        <a:t>UL(a)</a:t>
                      </a:r>
                      <a:endParaRPr lang="en-IE" dirty="0"/>
                    </a:p>
                  </a:txBody>
                  <a:tcPr/>
                </a:tc>
                <a:tc>
                  <a:txBody>
                    <a:bodyPr/>
                    <a:lstStyle/>
                    <a:p>
                      <a:pPr algn="ctr"/>
                      <a:r>
                        <a:rPr lang="en-IE" dirty="0" smtClean="0"/>
                        <a:t>UL(b)</a:t>
                      </a:r>
                      <a:endParaRPr lang="en-IE" dirty="0"/>
                    </a:p>
                  </a:txBody>
                  <a:tcPr/>
                </a:tc>
                <a:tc>
                  <a:txBody>
                    <a:bodyPr/>
                    <a:lstStyle/>
                    <a:p>
                      <a:pPr algn="ctr"/>
                      <a:r>
                        <a:rPr lang="en-IE" dirty="0" smtClean="0"/>
                        <a:t>Total</a:t>
                      </a:r>
                      <a:endParaRPr lang="en-IE" dirty="0"/>
                    </a:p>
                  </a:txBody>
                  <a:tcPr/>
                </a:tc>
              </a:tr>
              <a:tr h="370840">
                <a:tc>
                  <a:txBody>
                    <a:bodyPr/>
                    <a:lstStyle/>
                    <a:p>
                      <a:pPr algn="ctr"/>
                      <a:r>
                        <a:rPr lang="en-IE" dirty="0" smtClean="0"/>
                        <a:t>All</a:t>
                      </a:r>
                      <a:endParaRPr lang="en-IE" dirty="0"/>
                    </a:p>
                  </a:txBody>
                  <a:tcPr/>
                </a:tc>
                <a:tc>
                  <a:txBody>
                    <a:bodyPr/>
                    <a:lstStyle/>
                    <a:p>
                      <a:pPr algn="ctr"/>
                      <a:r>
                        <a:rPr lang="en-IE" dirty="0" smtClean="0"/>
                        <a:t>26</a:t>
                      </a:r>
                      <a:endParaRPr lang="en-IE" dirty="0"/>
                    </a:p>
                  </a:txBody>
                  <a:tcPr/>
                </a:tc>
                <a:tc>
                  <a:txBody>
                    <a:bodyPr/>
                    <a:lstStyle/>
                    <a:p>
                      <a:pPr algn="ctr"/>
                      <a:r>
                        <a:rPr lang="en-IE" dirty="0" smtClean="0"/>
                        <a:t>11</a:t>
                      </a:r>
                      <a:endParaRPr lang="en-IE" dirty="0"/>
                    </a:p>
                  </a:txBody>
                  <a:tcPr/>
                </a:tc>
                <a:tc>
                  <a:txBody>
                    <a:bodyPr/>
                    <a:lstStyle/>
                    <a:p>
                      <a:pPr algn="ctr"/>
                      <a:r>
                        <a:rPr lang="en-IE" dirty="0" smtClean="0"/>
                        <a:t>22</a:t>
                      </a:r>
                      <a:endParaRPr lang="en-IE" dirty="0"/>
                    </a:p>
                  </a:txBody>
                  <a:tcPr/>
                </a:tc>
                <a:tc>
                  <a:txBody>
                    <a:bodyPr/>
                    <a:lstStyle/>
                    <a:p>
                      <a:pPr algn="ctr"/>
                      <a:r>
                        <a:rPr lang="en-IE" dirty="0" smtClean="0"/>
                        <a:t>5</a:t>
                      </a:r>
                      <a:endParaRPr lang="en-IE" dirty="0"/>
                    </a:p>
                  </a:txBody>
                  <a:tcPr/>
                </a:tc>
                <a:tc>
                  <a:txBody>
                    <a:bodyPr/>
                    <a:lstStyle/>
                    <a:p>
                      <a:pPr algn="ctr"/>
                      <a:r>
                        <a:rPr lang="en-IE" dirty="0" smtClean="0"/>
                        <a:t>64</a:t>
                      </a:r>
                      <a:endParaRPr lang="en-IE" dirty="0"/>
                    </a:p>
                  </a:txBody>
                  <a:tcPr/>
                </a:tc>
              </a:tr>
              <a:tr h="370840">
                <a:tc>
                  <a:txBody>
                    <a:bodyPr/>
                    <a:lstStyle/>
                    <a:p>
                      <a:pPr algn="ctr"/>
                      <a:r>
                        <a:rPr lang="en-IE" dirty="0" smtClean="0"/>
                        <a:t>Narrative</a:t>
                      </a:r>
                      <a:endParaRPr lang="en-IE" dirty="0"/>
                    </a:p>
                  </a:txBody>
                  <a:tcPr/>
                </a:tc>
                <a:tc>
                  <a:txBody>
                    <a:bodyPr/>
                    <a:lstStyle/>
                    <a:p>
                      <a:pPr algn="ctr"/>
                      <a:r>
                        <a:rPr lang="en-IE" dirty="0" smtClean="0"/>
                        <a:t>22</a:t>
                      </a:r>
                      <a:endParaRPr lang="en-IE" dirty="0"/>
                    </a:p>
                  </a:txBody>
                  <a:tcPr/>
                </a:tc>
                <a:tc>
                  <a:txBody>
                    <a:bodyPr/>
                    <a:lstStyle/>
                    <a:p>
                      <a:pPr algn="ctr"/>
                      <a:r>
                        <a:rPr lang="en-IE" dirty="0" smtClean="0"/>
                        <a:t>9</a:t>
                      </a:r>
                      <a:endParaRPr lang="en-IE" dirty="0"/>
                    </a:p>
                  </a:txBody>
                  <a:tcPr/>
                </a:tc>
                <a:tc>
                  <a:txBody>
                    <a:bodyPr/>
                    <a:lstStyle/>
                    <a:p>
                      <a:pPr algn="ctr"/>
                      <a:r>
                        <a:rPr lang="en-IE" dirty="0" smtClean="0"/>
                        <a:t>20</a:t>
                      </a:r>
                      <a:endParaRPr lang="en-IE" dirty="0"/>
                    </a:p>
                  </a:txBody>
                  <a:tcPr/>
                </a:tc>
                <a:tc>
                  <a:txBody>
                    <a:bodyPr/>
                    <a:lstStyle/>
                    <a:p>
                      <a:pPr algn="ctr"/>
                      <a:r>
                        <a:rPr lang="en-IE" dirty="0" smtClean="0"/>
                        <a:t>5</a:t>
                      </a:r>
                      <a:endParaRPr lang="en-IE" dirty="0"/>
                    </a:p>
                  </a:txBody>
                  <a:tcPr/>
                </a:tc>
                <a:tc>
                  <a:txBody>
                    <a:bodyPr/>
                    <a:lstStyle/>
                    <a:p>
                      <a:pPr algn="ctr"/>
                      <a:r>
                        <a:rPr lang="en-IE" dirty="0" smtClean="0"/>
                        <a:t>56</a:t>
                      </a:r>
                      <a:endParaRPr lang="en-IE" dirty="0"/>
                    </a:p>
                  </a:txBody>
                  <a:tcPr>
                    <a:solidFill>
                      <a:srgbClr val="FFFF00"/>
                    </a:solidFill>
                  </a:tcPr>
                </a:tc>
              </a:tr>
            </a:tbl>
          </a:graphicData>
        </a:graphic>
      </p:graphicFrame>
      <p:sp>
        <p:nvSpPr>
          <p:cNvPr id="5" name="TextBox 4"/>
          <p:cNvSpPr txBox="1"/>
          <p:nvPr/>
        </p:nvSpPr>
        <p:spPr>
          <a:xfrm>
            <a:off x="683568" y="4162607"/>
            <a:ext cx="4977645" cy="476669"/>
          </a:xfrm>
          <a:prstGeom prst="rect">
            <a:avLst/>
          </a:prstGeom>
          <a:noFill/>
        </p:spPr>
        <p:txBody>
          <a:bodyPr wrap="none" rtlCol="0">
            <a:spAutoFit/>
          </a:bodyPr>
          <a:lstStyle/>
          <a:p>
            <a:r>
              <a:rPr lang="en-IE" sz="2700" dirty="0" smtClean="0">
                <a:latin typeface="+mn-lt"/>
              </a:rPr>
              <a:t>Responses from ITE cohorts:</a:t>
            </a:r>
            <a:endParaRPr lang="en-IE" sz="2700"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029200"/>
          </a:xfrm>
        </p:spPr>
        <p:txBody>
          <a:bodyPr>
            <a:normAutofit/>
          </a:bodyPr>
          <a:lstStyle/>
          <a:p>
            <a:r>
              <a:rPr lang="en-IE" dirty="0" smtClean="0"/>
              <a:t>Establishment of 7 MIST themes </a:t>
            </a:r>
            <a:br>
              <a:rPr lang="en-IE" dirty="0" smtClean="0"/>
            </a:br>
            <a:r>
              <a:rPr lang="en-IE" dirty="0" smtClean="0"/>
              <a:t>(inductive approach)</a:t>
            </a:r>
          </a:p>
          <a:p>
            <a:r>
              <a:rPr lang="en-IE" dirty="0" smtClean="0"/>
              <a:t>Use these themes in MINT </a:t>
            </a:r>
            <a:br>
              <a:rPr lang="en-IE" dirty="0" smtClean="0"/>
            </a:br>
            <a:r>
              <a:rPr lang="en-IE" dirty="0" smtClean="0"/>
              <a:t>(deductive approach)</a:t>
            </a:r>
          </a:p>
          <a:p>
            <a:r>
              <a:rPr lang="en-IE" dirty="0" smtClean="0"/>
              <a:t>Each (of 5) researchers immersed in data</a:t>
            </a:r>
          </a:p>
          <a:p>
            <a:pPr lvl="1"/>
            <a:r>
              <a:rPr lang="en-IE" dirty="0" smtClean="0"/>
              <a:t>Coded c. 50 respondents each</a:t>
            </a:r>
          </a:p>
          <a:p>
            <a:pPr lvl="1"/>
            <a:r>
              <a:rPr lang="en-IE" dirty="0" smtClean="0"/>
              <a:t>Each response coded by at least 3 researchers</a:t>
            </a:r>
          </a:p>
          <a:p>
            <a:r>
              <a:rPr lang="en-IE" dirty="0" smtClean="0"/>
              <a:t>Themes clarified, reviewed &amp; refined</a:t>
            </a:r>
          </a:p>
          <a:p>
            <a:endParaRPr lang="en-IE" dirty="0"/>
          </a:p>
          <a:p>
            <a:pPr marL="109728" indent="0" algn="r">
              <a:buNone/>
            </a:pPr>
            <a:r>
              <a:rPr lang="en-IE" dirty="0" smtClean="0"/>
              <a:t>Thematic analysis</a:t>
            </a:r>
          </a:p>
          <a:p>
            <a:pPr marL="109728" indent="0" algn="r">
              <a:buNone/>
            </a:pPr>
            <a:r>
              <a:rPr lang="en-IE" dirty="0" smtClean="0"/>
              <a:t>Braun &amp; Clarke (2006)</a:t>
            </a:r>
          </a:p>
          <a:p>
            <a:endParaRPr lang="en-IE" dirty="0" smtClean="0"/>
          </a:p>
          <a:p>
            <a:endParaRPr lang="en-IE" dirty="0"/>
          </a:p>
        </p:txBody>
      </p:sp>
      <p:sp>
        <p:nvSpPr>
          <p:cNvPr id="3" name="Title 2"/>
          <p:cNvSpPr>
            <a:spLocks noGrp="1"/>
          </p:cNvSpPr>
          <p:nvPr>
            <p:ph type="title"/>
          </p:nvPr>
        </p:nvSpPr>
        <p:spPr>
          <a:xfrm>
            <a:off x="457200" y="274638"/>
            <a:ext cx="8229600" cy="868362"/>
          </a:xfrm>
        </p:spPr>
        <p:txBody>
          <a:bodyPr>
            <a:normAutofit/>
          </a:bodyPr>
          <a:lstStyle/>
          <a:p>
            <a:r>
              <a:rPr lang="en-IE" sz="3700" dirty="0" smtClean="0"/>
              <a:t>Coding </a:t>
            </a:r>
            <a:endParaRPr lang="en-IE" sz="37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340768"/>
            <a:ext cx="8003232" cy="5029200"/>
          </a:xfrm>
        </p:spPr>
        <p:txBody>
          <a:bodyPr>
            <a:normAutofit/>
          </a:bodyPr>
          <a:lstStyle/>
          <a:p>
            <a:pPr marL="109728" indent="0">
              <a:buNone/>
            </a:pPr>
            <a:r>
              <a:rPr lang="en-GB" sz="2800" dirty="0" smtClean="0"/>
              <a:t>Example response  </a:t>
            </a:r>
          </a:p>
          <a:p>
            <a:pPr marL="109728" indent="0">
              <a:buNone/>
            </a:pPr>
            <a:r>
              <a:rPr lang="en-GB" sz="2800" dirty="0"/>
              <a:t>W</a:t>
            </a:r>
            <a:r>
              <a:rPr lang="en-GB" sz="2800" dirty="0" smtClean="0"/>
              <a:t>ays of Working vs Nature of Mathematics </a:t>
            </a:r>
          </a:p>
          <a:p>
            <a:pPr marL="109728" indent="0">
              <a:buNone/>
            </a:pPr>
            <a:endParaRPr lang="en-GB" sz="2800" i="1" dirty="0" smtClean="0"/>
          </a:p>
          <a:p>
            <a:pPr marL="109728" indent="0">
              <a:buNone/>
            </a:pPr>
            <a:r>
              <a:rPr lang="en-GB" sz="2800" i="1" dirty="0" smtClean="0"/>
              <a:t>I </a:t>
            </a:r>
            <a:r>
              <a:rPr lang="en-GB" sz="2800" i="1" dirty="0"/>
              <a:t>find I have to relate the subject to everyday life as much as possible </a:t>
            </a:r>
            <a:endParaRPr lang="en-GB" sz="2800" i="1" dirty="0" smtClean="0"/>
          </a:p>
          <a:p>
            <a:pPr marL="109728" indent="0">
              <a:buNone/>
            </a:pPr>
            <a:endParaRPr lang="en-IE" i="1" dirty="0" smtClean="0"/>
          </a:p>
          <a:p>
            <a:pPr marL="109728" indent="0">
              <a:buNone/>
            </a:pPr>
            <a:r>
              <a:rPr lang="en-GB" i="1" dirty="0"/>
              <a:t>Problem solving, using formulae that seemed to be </a:t>
            </a:r>
            <a:r>
              <a:rPr lang="en-GB" b="1" i="1" dirty="0"/>
              <a:t>irrelevant </a:t>
            </a:r>
            <a:r>
              <a:rPr lang="en-GB" i="1" dirty="0"/>
              <a:t>to everyday life, no connection made to the everyday context/experiences that we in the class had </a:t>
            </a:r>
            <a:endParaRPr lang="en-IE" i="1" dirty="0"/>
          </a:p>
        </p:txBody>
      </p:sp>
      <p:sp>
        <p:nvSpPr>
          <p:cNvPr id="4" name="Title 3"/>
          <p:cNvSpPr>
            <a:spLocks noGrp="1"/>
          </p:cNvSpPr>
          <p:nvPr>
            <p:ph type="title"/>
          </p:nvPr>
        </p:nvSpPr>
        <p:spPr/>
        <p:txBody>
          <a:bodyPr/>
          <a:lstStyle/>
          <a:p>
            <a:r>
              <a:rPr lang="en-GB" dirty="0"/>
              <a:t>Evolution of Themes</a:t>
            </a:r>
          </a:p>
        </p:txBody>
      </p:sp>
    </p:spTree>
    <p:extLst>
      <p:ext uri="{BB962C8B-B14F-4D97-AF65-F5344CB8AC3E}">
        <p14:creationId xmlns:p14="http://schemas.microsoft.com/office/powerpoint/2010/main" val="42460463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340768"/>
            <a:ext cx="8003232" cy="5029200"/>
          </a:xfrm>
        </p:spPr>
        <p:txBody>
          <a:bodyPr>
            <a:normAutofit/>
          </a:bodyPr>
          <a:lstStyle/>
          <a:p>
            <a:pPr marL="109728" indent="0">
              <a:buNone/>
            </a:pPr>
            <a:r>
              <a:rPr lang="en-GB" altLang="en-US" sz="2800" dirty="0" smtClean="0"/>
              <a:t>Ways of Working in Maths</a:t>
            </a:r>
          </a:p>
          <a:p>
            <a:pPr marL="109728" indent="0">
              <a:buNone/>
            </a:pPr>
            <a:endParaRPr lang="en-GB" altLang="en-US" sz="2800" dirty="0"/>
          </a:p>
          <a:p>
            <a:pPr>
              <a:buFont typeface="Wingdings" panose="05000000000000000000" pitchFamily="2" charset="2"/>
              <a:buChar char="Ø"/>
            </a:pPr>
            <a:r>
              <a:rPr lang="en-IE" sz="2800" dirty="0" smtClean="0"/>
              <a:t>identifies </a:t>
            </a:r>
            <a:r>
              <a:rPr lang="en-IE" sz="2800" dirty="0"/>
              <a:t>what students did as they learned mathematics [inside or outside class</a:t>
            </a:r>
            <a:r>
              <a:rPr lang="en-IE" sz="2800" dirty="0" smtClean="0"/>
              <a:t>]</a:t>
            </a:r>
          </a:p>
          <a:p>
            <a:pPr>
              <a:buFont typeface="Wingdings" panose="05000000000000000000" pitchFamily="2" charset="2"/>
              <a:buChar char="Ø"/>
            </a:pPr>
            <a:r>
              <a:rPr lang="en-IE" sz="2800" dirty="0" smtClean="0"/>
              <a:t>explores </a:t>
            </a:r>
            <a:r>
              <a:rPr lang="en-IE" sz="2800" dirty="0"/>
              <a:t>what students find effective in learning mathematics and why, either through individual endeavour or through collaboration</a:t>
            </a:r>
            <a:r>
              <a:rPr lang="en-IE" sz="2800" dirty="0" smtClean="0"/>
              <a:t>.</a:t>
            </a:r>
          </a:p>
          <a:p>
            <a:pPr marL="109728" indent="0">
              <a:buNone/>
            </a:pPr>
            <a:r>
              <a:rPr lang="en-IE" sz="2800" dirty="0"/>
              <a:t/>
            </a:r>
            <a:br>
              <a:rPr lang="en-IE" sz="2800" dirty="0"/>
            </a:br>
            <a:endParaRPr lang="en-GB" sz="2800" b="1" dirty="0" smtClean="0"/>
          </a:p>
          <a:p>
            <a:pPr marL="109728" indent="0">
              <a:buNone/>
            </a:pPr>
            <a:endParaRPr lang="en-GB" sz="2800" b="1" dirty="0" smtClean="0"/>
          </a:p>
          <a:p>
            <a:pPr marL="109728" indent="0">
              <a:buNone/>
            </a:pPr>
            <a:endParaRPr lang="en-GB" sz="2800" b="1" dirty="0"/>
          </a:p>
          <a:p>
            <a:pPr marL="109728" indent="0">
              <a:buNone/>
            </a:pPr>
            <a:endParaRPr lang="en-GB" sz="2800" b="1" dirty="0" smtClean="0"/>
          </a:p>
          <a:p>
            <a:pPr marL="109728" indent="0">
              <a:buNone/>
            </a:pPr>
            <a:endParaRPr lang="en-US" sz="2800" dirty="0"/>
          </a:p>
          <a:p>
            <a:endParaRPr lang="en-IE" dirty="0" smtClean="0"/>
          </a:p>
          <a:p>
            <a:endParaRPr lang="en-IE" dirty="0"/>
          </a:p>
        </p:txBody>
      </p:sp>
      <p:sp>
        <p:nvSpPr>
          <p:cNvPr id="4" name="Title 3"/>
          <p:cNvSpPr>
            <a:spLocks noGrp="1"/>
          </p:cNvSpPr>
          <p:nvPr>
            <p:ph type="title"/>
          </p:nvPr>
        </p:nvSpPr>
        <p:spPr/>
        <p:txBody>
          <a:bodyPr/>
          <a:lstStyle/>
          <a:p>
            <a:r>
              <a:rPr lang="en-GB" dirty="0"/>
              <a:t>Evolution of Themes</a:t>
            </a:r>
          </a:p>
        </p:txBody>
      </p:sp>
    </p:spTree>
    <p:extLst>
      <p:ext uri="{BB962C8B-B14F-4D97-AF65-F5344CB8AC3E}">
        <p14:creationId xmlns:p14="http://schemas.microsoft.com/office/powerpoint/2010/main" val="1073730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340768"/>
            <a:ext cx="8003232" cy="5029200"/>
          </a:xfrm>
        </p:spPr>
        <p:txBody>
          <a:bodyPr>
            <a:normAutofit/>
          </a:bodyPr>
          <a:lstStyle/>
          <a:p>
            <a:pPr marL="109728" indent="0">
              <a:buNone/>
            </a:pPr>
            <a:r>
              <a:rPr lang="en-GB" altLang="en-US" sz="2800" dirty="0" smtClean="0"/>
              <a:t>Ways of Working in Maths </a:t>
            </a:r>
          </a:p>
          <a:p>
            <a:pPr>
              <a:buFont typeface="Wingdings" panose="05000000000000000000" pitchFamily="2" charset="2"/>
              <a:buChar char="Ø"/>
            </a:pPr>
            <a:r>
              <a:rPr lang="en-IE" sz="2800" dirty="0" smtClean="0"/>
              <a:t>includes </a:t>
            </a:r>
            <a:r>
              <a:rPr lang="en-IE" sz="2800" dirty="0"/>
              <a:t>‘</a:t>
            </a:r>
            <a:r>
              <a:rPr lang="en-IE" sz="2800" b="1" dirty="0"/>
              <a:t>rote learning</a:t>
            </a:r>
            <a:r>
              <a:rPr lang="en-IE" sz="2800" dirty="0"/>
              <a:t>’ and ‘</a:t>
            </a:r>
            <a:r>
              <a:rPr lang="en-IE" sz="2800" b="1" dirty="0"/>
              <a:t>learning for understanding</a:t>
            </a:r>
            <a:r>
              <a:rPr lang="en-IE" sz="2800" dirty="0"/>
              <a:t>’ where the learner is the agent (rather than teaching by rote or teaching for understanding, for example</a:t>
            </a:r>
            <a:r>
              <a:rPr lang="en-IE" sz="2800" dirty="0" smtClean="0"/>
              <a:t>)</a:t>
            </a:r>
          </a:p>
          <a:p>
            <a:pPr>
              <a:buFont typeface="Wingdings" panose="05000000000000000000" pitchFamily="2" charset="2"/>
              <a:buChar char="Ø"/>
            </a:pPr>
            <a:r>
              <a:rPr lang="en-IE" sz="2800" dirty="0" smtClean="0"/>
              <a:t>it </a:t>
            </a:r>
            <a:r>
              <a:rPr lang="en-IE" sz="2800" dirty="0"/>
              <a:t>may include learning </a:t>
            </a:r>
            <a:r>
              <a:rPr lang="en-IE" sz="2800" b="1" dirty="0"/>
              <a:t>either inside or outside the </a:t>
            </a:r>
            <a:r>
              <a:rPr lang="en-IE" sz="2800" b="1" dirty="0" smtClean="0"/>
              <a:t>classroom</a:t>
            </a:r>
            <a:endParaRPr lang="en-IE" sz="2800" dirty="0" smtClean="0"/>
          </a:p>
          <a:p>
            <a:pPr>
              <a:buFont typeface="Wingdings" panose="05000000000000000000" pitchFamily="2" charset="2"/>
              <a:buChar char="Ø"/>
            </a:pPr>
            <a:r>
              <a:rPr lang="en-IE" sz="2800" dirty="0" smtClean="0"/>
              <a:t>‘</a:t>
            </a:r>
            <a:r>
              <a:rPr lang="en-IE" sz="2800" dirty="0"/>
              <a:t>effective’ connotes anything on the spectrum of effectiveness (including </a:t>
            </a:r>
            <a:r>
              <a:rPr lang="en-IE" sz="2800" b="1" dirty="0"/>
              <a:t>ineffective</a:t>
            </a:r>
            <a:r>
              <a:rPr lang="en-IE" sz="2800" dirty="0"/>
              <a:t>)</a:t>
            </a:r>
            <a:endParaRPr lang="en-GB" altLang="en-US" sz="2800" dirty="0"/>
          </a:p>
          <a:p>
            <a:pPr marL="109728" indent="0">
              <a:buNone/>
            </a:pPr>
            <a:endParaRPr lang="en-GB" sz="2800" b="1" dirty="0" smtClean="0"/>
          </a:p>
          <a:p>
            <a:pPr marL="109728" indent="0">
              <a:buNone/>
            </a:pPr>
            <a:endParaRPr lang="en-GB" sz="2800" b="1" dirty="0" smtClean="0"/>
          </a:p>
          <a:p>
            <a:pPr marL="109728" indent="0">
              <a:buNone/>
            </a:pPr>
            <a:endParaRPr lang="en-GB" sz="2800" b="1" dirty="0"/>
          </a:p>
          <a:p>
            <a:pPr marL="109728" indent="0">
              <a:buNone/>
            </a:pPr>
            <a:endParaRPr lang="en-GB" sz="2800" b="1" dirty="0" smtClean="0"/>
          </a:p>
          <a:p>
            <a:pPr marL="109728" indent="0">
              <a:buNone/>
            </a:pPr>
            <a:endParaRPr lang="en-US" sz="2800" dirty="0"/>
          </a:p>
          <a:p>
            <a:endParaRPr lang="en-IE" dirty="0" smtClean="0"/>
          </a:p>
          <a:p>
            <a:endParaRPr lang="en-IE" dirty="0"/>
          </a:p>
        </p:txBody>
      </p:sp>
      <p:sp>
        <p:nvSpPr>
          <p:cNvPr id="4" name="Title 3"/>
          <p:cNvSpPr>
            <a:spLocks noGrp="1"/>
          </p:cNvSpPr>
          <p:nvPr>
            <p:ph type="title"/>
          </p:nvPr>
        </p:nvSpPr>
        <p:spPr/>
        <p:txBody>
          <a:bodyPr/>
          <a:lstStyle/>
          <a:p>
            <a:r>
              <a:rPr lang="en-GB" dirty="0"/>
              <a:t>Evolution of Themes</a:t>
            </a:r>
          </a:p>
        </p:txBody>
      </p:sp>
    </p:spTree>
    <p:extLst>
      <p:ext uri="{BB962C8B-B14F-4D97-AF65-F5344CB8AC3E}">
        <p14:creationId xmlns:p14="http://schemas.microsoft.com/office/powerpoint/2010/main" val="7155274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340768"/>
            <a:ext cx="8003232" cy="5029200"/>
          </a:xfrm>
        </p:spPr>
        <p:txBody>
          <a:bodyPr>
            <a:normAutofit/>
          </a:bodyPr>
          <a:lstStyle/>
          <a:p>
            <a:pPr marL="109728" indent="0">
              <a:buNone/>
            </a:pPr>
            <a:r>
              <a:rPr lang="en-GB" altLang="en-US" sz="2800" dirty="0" smtClean="0"/>
              <a:t>Nature of Maths</a:t>
            </a:r>
          </a:p>
          <a:p>
            <a:pPr marL="109728" indent="0">
              <a:buNone/>
            </a:pPr>
            <a:endParaRPr lang="en-GB" altLang="en-US" sz="2800" dirty="0" smtClean="0"/>
          </a:p>
          <a:p>
            <a:pPr>
              <a:buFont typeface="Wingdings" panose="05000000000000000000" pitchFamily="2" charset="2"/>
              <a:buChar char="Ø"/>
            </a:pPr>
            <a:r>
              <a:rPr lang="en-IE" sz="2800" dirty="0" smtClean="0"/>
              <a:t>Relevance vs abstraction</a:t>
            </a:r>
          </a:p>
          <a:p>
            <a:pPr>
              <a:buFont typeface="Wingdings" panose="05000000000000000000" pitchFamily="2" charset="2"/>
              <a:buChar char="Ø"/>
            </a:pPr>
            <a:r>
              <a:rPr lang="en-IE" sz="2800" dirty="0" smtClean="0"/>
              <a:t>Applications in real world</a:t>
            </a:r>
          </a:p>
          <a:p>
            <a:pPr marL="109728" indent="0">
              <a:buNone/>
            </a:pPr>
            <a:endParaRPr lang="en-GB" sz="2800" b="1" dirty="0" smtClean="0"/>
          </a:p>
          <a:p>
            <a:pPr marL="109728" indent="0">
              <a:buNone/>
            </a:pPr>
            <a:endParaRPr lang="en-GB" sz="2800" b="1" dirty="0" smtClean="0"/>
          </a:p>
          <a:p>
            <a:pPr marL="109728" indent="0">
              <a:buNone/>
            </a:pPr>
            <a:endParaRPr lang="en-GB" sz="2800" b="1" dirty="0"/>
          </a:p>
          <a:p>
            <a:pPr marL="109728" indent="0">
              <a:buNone/>
            </a:pPr>
            <a:endParaRPr lang="en-GB" sz="2800" b="1" dirty="0" smtClean="0"/>
          </a:p>
          <a:p>
            <a:pPr marL="109728" indent="0">
              <a:buNone/>
            </a:pPr>
            <a:endParaRPr lang="en-US" sz="2800" dirty="0"/>
          </a:p>
          <a:p>
            <a:endParaRPr lang="en-IE" dirty="0" smtClean="0"/>
          </a:p>
          <a:p>
            <a:endParaRPr lang="en-IE" dirty="0"/>
          </a:p>
        </p:txBody>
      </p:sp>
      <p:sp>
        <p:nvSpPr>
          <p:cNvPr id="4" name="Title 3"/>
          <p:cNvSpPr>
            <a:spLocks noGrp="1"/>
          </p:cNvSpPr>
          <p:nvPr>
            <p:ph type="title"/>
          </p:nvPr>
        </p:nvSpPr>
        <p:spPr/>
        <p:txBody>
          <a:bodyPr/>
          <a:lstStyle/>
          <a:p>
            <a:r>
              <a:rPr lang="en-GB" dirty="0"/>
              <a:t>Evolution of Themes</a:t>
            </a:r>
          </a:p>
        </p:txBody>
      </p:sp>
    </p:spTree>
    <p:extLst>
      <p:ext uri="{BB962C8B-B14F-4D97-AF65-F5344CB8AC3E}">
        <p14:creationId xmlns:p14="http://schemas.microsoft.com/office/powerpoint/2010/main" val="3738111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340768"/>
            <a:ext cx="8003232" cy="5029200"/>
          </a:xfrm>
        </p:spPr>
        <p:txBody>
          <a:bodyPr>
            <a:normAutofit/>
          </a:bodyPr>
          <a:lstStyle/>
          <a:p>
            <a:pPr marL="109728" indent="0">
              <a:buNone/>
            </a:pPr>
            <a:r>
              <a:rPr lang="en-GB" sz="2800" dirty="0" smtClean="0"/>
              <a:t>Example response  </a:t>
            </a:r>
          </a:p>
          <a:p>
            <a:pPr marL="109728" indent="0">
              <a:buNone/>
            </a:pPr>
            <a:r>
              <a:rPr lang="en-GB" sz="2800" dirty="0"/>
              <a:t>W</a:t>
            </a:r>
            <a:r>
              <a:rPr lang="en-GB" sz="2800" dirty="0" smtClean="0"/>
              <a:t>ays of Working vs Nature of Mathematics </a:t>
            </a:r>
          </a:p>
          <a:p>
            <a:pPr marL="109728" indent="0">
              <a:buNone/>
            </a:pPr>
            <a:endParaRPr lang="en-GB" sz="2800" i="1" dirty="0" smtClean="0"/>
          </a:p>
          <a:p>
            <a:pPr marL="109728" indent="0">
              <a:buNone/>
            </a:pPr>
            <a:r>
              <a:rPr lang="en-GB" sz="2800" i="1" dirty="0" smtClean="0"/>
              <a:t>I </a:t>
            </a:r>
            <a:r>
              <a:rPr lang="en-GB" sz="2800" i="1" dirty="0"/>
              <a:t>find I have to relate the subject to everyday life as much as </a:t>
            </a:r>
            <a:r>
              <a:rPr lang="en-GB" sz="2800" i="1" dirty="0" smtClean="0"/>
              <a:t>possible. </a:t>
            </a:r>
            <a:r>
              <a:rPr lang="en-GB" sz="2000" i="1" dirty="0" smtClean="0"/>
              <a:t>169 N1 UL</a:t>
            </a:r>
          </a:p>
          <a:p>
            <a:pPr marL="109728" indent="0">
              <a:buNone/>
            </a:pPr>
            <a:endParaRPr lang="en-IE" i="1" dirty="0" smtClean="0"/>
          </a:p>
          <a:p>
            <a:pPr marL="109728" indent="0">
              <a:buNone/>
            </a:pPr>
            <a:r>
              <a:rPr lang="en-GB" i="1" dirty="0"/>
              <a:t>Problem solving, using formulae that seemed to be </a:t>
            </a:r>
            <a:r>
              <a:rPr lang="en-GB" b="1" i="1" dirty="0"/>
              <a:t>irrelevant </a:t>
            </a:r>
            <a:r>
              <a:rPr lang="en-GB" i="1" dirty="0"/>
              <a:t>to everyday life, no connection made to the everyday context/experiences that we in the class </a:t>
            </a:r>
            <a:r>
              <a:rPr lang="en-GB" i="1" dirty="0" smtClean="0"/>
              <a:t>had. 						</a:t>
            </a:r>
            <a:r>
              <a:rPr lang="en-GB" sz="2000" i="1" dirty="0" smtClean="0"/>
              <a:t>158 N1 SPD </a:t>
            </a:r>
            <a:endParaRPr lang="en-IE" sz="2000" i="1" dirty="0"/>
          </a:p>
        </p:txBody>
      </p:sp>
      <p:sp>
        <p:nvSpPr>
          <p:cNvPr id="4" name="Title 3"/>
          <p:cNvSpPr>
            <a:spLocks noGrp="1"/>
          </p:cNvSpPr>
          <p:nvPr>
            <p:ph type="title"/>
          </p:nvPr>
        </p:nvSpPr>
        <p:spPr/>
        <p:txBody>
          <a:bodyPr/>
          <a:lstStyle/>
          <a:p>
            <a:r>
              <a:rPr lang="en-GB" dirty="0"/>
              <a:t>Evolution of Themes</a:t>
            </a:r>
          </a:p>
        </p:txBody>
      </p:sp>
    </p:spTree>
    <p:extLst>
      <p:ext uri="{BB962C8B-B14F-4D97-AF65-F5344CB8AC3E}">
        <p14:creationId xmlns:p14="http://schemas.microsoft.com/office/powerpoint/2010/main" val="2755728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340768"/>
            <a:ext cx="8003232" cy="5029200"/>
          </a:xfrm>
        </p:spPr>
        <p:txBody>
          <a:bodyPr>
            <a:normAutofit/>
          </a:bodyPr>
          <a:lstStyle/>
          <a:p>
            <a:pPr marL="109728" indent="0">
              <a:buNone/>
            </a:pPr>
            <a:r>
              <a:rPr lang="en-GB" sz="2800" dirty="0" smtClean="0"/>
              <a:t>Example response  </a:t>
            </a:r>
          </a:p>
          <a:p>
            <a:pPr marL="109728" indent="0">
              <a:buNone/>
            </a:pPr>
            <a:r>
              <a:rPr lang="en-GB" sz="2800" dirty="0"/>
              <a:t>W</a:t>
            </a:r>
            <a:r>
              <a:rPr lang="en-GB" sz="2800" dirty="0" smtClean="0"/>
              <a:t>ays of Working vs Nature of Mathematics </a:t>
            </a:r>
          </a:p>
          <a:p>
            <a:pPr marL="109728" indent="0">
              <a:buNone/>
            </a:pPr>
            <a:endParaRPr lang="en-GB" sz="2800" i="1" dirty="0" smtClean="0"/>
          </a:p>
          <a:p>
            <a:pPr marL="109728" indent="0">
              <a:buNone/>
            </a:pPr>
            <a:r>
              <a:rPr lang="en-GB" sz="2800" b="1" i="1" dirty="0" smtClean="0">
                <a:solidFill>
                  <a:srgbClr val="00B0F0"/>
                </a:solidFill>
              </a:rPr>
              <a:t>I </a:t>
            </a:r>
            <a:r>
              <a:rPr lang="en-GB" sz="2800" b="1" i="1" dirty="0">
                <a:solidFill>
                  <a:srgbClr val="00B0F0"/>
                </a:solidFill>
              </a:rPr>
              <a:t>find I have to relate the subject to everyday life as much as </a:t>
            </a:r>
            <a:r>
              <a:rPr lang="en-GB" sz="2800" b="1" i="1" dirty="0" smtClean="0">
                <a:solidFill>
                  <a:srgbClr val="00B0F0"/>
                </a:solidFill>
              </a:rPr>
              <a:t>possible. </a:t>
            </a:r>
            <a:r>
              <a:rPr lang="en-GB" sz="2000" b="1" i="1" dirty="0" smtClean="0"/>
              <a:t>169 N1 UL</a:t>
            </a:r>
          </a:p>
          <a:p>
            <a:pPr marL="109728" indent="0">
              <a:buNone/>
            </a:pPr>
            <a:endParaRPr lang="en-IE" b="1" i="1" dirty="0" smtClean="0"/>
          </a:p>
          <a:p>
            <a:pPr marL="109728" indent="0">
              <a:buNone/>
            </a:pPr>
            <a:r>
              <a:rPr lang="en-GB" b="1" i="1" dirty="0">
                <a:solidFill>
                  <a:srgbClr val="00B050"/>
                </a:solidFill>
              </a:rPr>
              <a:t>Problem solving, using formulae that seemed to be irrelevant to everyday life, no connection made to the everyday context/experiences that we in the class </a:t>
            </a:r>
            <a:r>
              <a:rPr lang="en-GB" b="1" i="1" dirty="0" smtClean="0">
                <a:solidFill>
                  <a:srgbClr val="00B050"/>
                </a:solidFill>
              </a:rPr>
              <a:t>had</a:t>
            </a:r>
            <a:r>
              <a:rPr lang="en-GB" i="1" dirty="0" smtClean="0"/>
              <a:t>. 						</a:t>
            </a:r>
            <a:r>
              <a:rPr lang="en-GB" sz="2000" i="1" dirty="0" smtClean="0"/>
              <a:t>158 N1 SPD </a:t>
            </a:r>
            <a:endParaRPr lang="en-IE" sz="2000" i="1" dirty="0"/>
          </a:p>
        </p:txBody>
      </p:sp>
      <p:sp>
        <p:nvSpPr>
          <p:cNvPr id="4" name="Title 3"/>
          <p:cNvSpPr>
            <a:spLocks noGrp="1"/>
          </p:cNvSpPr>
          <p:nvPr>
            <p:ph type="title"/>
          </p:nvPr>
        </p:nvSpPr>
        <p:spPr/>
        <p:txBody>
          <a:bodyPr/>
          <a:lstStyle/>
          <a:p>
            <a:r>
              <a:rPr lang="en-GB" dirty="0"/>
              <a:t>Evolution of Themes</a:t>
            </a:r>
          </a:p>
        </p:txBody>
      </p:sp>
    </p:spTree>
    <p:extLst>
      <p:ext uri="{BB962C8B-B14F-4D97-AF65-F5344CB8AC3E}">
        <p14:creationId xmlns:p14="http://schemas.microsoft.com/office/powerpoint/2010/main" val="38029461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340768"/>
            <a:ext cx="8003232" cy="5029200"/>
          </a:xfrm>
        </p:spPr>
        <p:txBody>
          <a:bodyPr>
            <a:normAutofit/>
          </a:bodyPr>
          <a:lstStyle/>
          <a:p>
            <a:pPr marL="109728" indent="0">
              <a:buNone/>
            </a:pPr>
            <a:r>
              <a:rPr lang="en-GB" sz="2800" dirty="0" smtClean="0"/>
              <a:t>Example response  </a:t>
            </a:r>
          </a:p>
          <a:p>
            <a:pPr marL="109728" indent="0">
              <a:buNone/>
            </a:pPr>
            <a:r>
              <a:rPr lang="en-GB" sz="2800" dirty="0"/>
              <a:t>W</a:t>
            </a:r>
            <a:r>
              <a:rPr lang="en-GB" sz="2800" dirty="0" smtClean="0"/>
              <a:t>ays of Working vs Nature of Mathematics </a:t>
            </a:r>
          </a:p>
          <a:p>
            <a:pPr marL="109728" indent="0">
              <a:buNone/>
            </a:pPr>
            <a:endParaRPr lang="en-GB" sz="2800" i="1" dirty="0" smtClean="0"/>
          </a:p>
          <a:p>
            <a:pPr marL="109728" indent="0">
              <a:buNone/>
            </a:pPr>
            <a:r>
              <a:rPr lang="en-GB" sz="2800" i="1" dirty="0"/>
              <a:t>Learning mathematical theories and Maths through rote learning as opposed to obtaining an understanding of the contexts in which the maths is applicable in daily living. </a:t>
            </a:r>
            <a:r>
              <a:rPr lang="en-GB" sz="2000" i="1" dirty="0" smtClean="0"/>
              <a:t>230 N1 IADT</a:t>
            </a:r>
            <a:endParaRPr lang="en-IE" sz="2000" i="1" dirty="0"/>
          </a:p>
        </p:txBody>
      </p:sp>
      <p:sp>
        <p:nvSpPr>
          <p:cNvPr id="4" name="Title 3"/>
          <p:cNvSpPr>
            <a:spLocks noGrp="1"/>
          </p:cNvSpPr>
          <p:nvPr>
            <p:ph type="title"/>
          </p:nvPr>
        </p:nvSpPr>
        <p:spPr/>
        <p:txBody>
          <a:bodyPr/>
          <a:lstStyle/>
          <a:p>
            <a:r>
              <a:rPr lang="en-GB" dirty="0"/>
              <a:t>Evolution of Themes</a:t>
            </a:r>
          </a:p>
        </p:txBody>
      </p:sp>
    </p:spTree>
    <p:extLst>
      <p:ext uri="{BB962C8B-B14F-4D97-AF65-F5344CB8AC3E}">
        <p14:creationId xmlns:p14="http://schemas.microsoft.com/office/powerpoint/2010/main" val="3998079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656" y="1844824"/>
            <a:ext cx="5472608" cy="3888432"/>
          </a:xfrm>
        </p:spPr>
        <p:txBody>
          <a:bodyPr/>
          <a:lstStyle/>
          <a:p>
            <a:pPr marL="514350" indent="-514350">
              <a:spcBef>
                <a:spcPts val="1968"/>
              </a:spcBef>
              <a:buFont typeface="+mj-lt"/>
              <a:buAutoNum type="arabicPeriod"/>
            </a:pPr>
            <a:r>
              <a:rPr lang="en-US" dirty="0" smtClean="0"/>
              <a:t>Introduction</a:t>
            </a:r>
          </a:p>
          <a:p>
            <a:pPr marL="514350" indent="-514350">
              <a:spcBef>
                <a:spcPts val="1968"/>
              </a:spcBef>
              <a:buFont typeface="+mj-lt"/>
              <a:buAutoNum type="arabicPeriod"/>
            </a:pPr>
            <a:r>
              <a:rPr lang="en-US" dirty="0"/>
              <a:t>Background </a:t>
            </a:r>
            <a:endParaRPr lang="en-US" dirty="0" smtClean="0"/>
          </a:p>
          <a:p>
            <a:pPr marL="514350" indent="-514350">
              <a:spcBef>
                <a:spcPts val="1968"/>
              </a:spcBef>
              <a:buFont typeface="+mj-lt"/>
              <a:buAutoNum type="arabicPeriod"/>
            </a:pPr>
            <a:r>
              <a:rPr lang="en-US" dirty="0" smtClean="0"/>
              <a:t>Methodology</a:t>
            </a:r>
          </a:p>
          <a:p>
            <a:pPr marL="514350" indent="-514350">
              <a:spcBef>
                <a:spcPts val="1968"/>
              </a:spcBef>
              <a:buFont typeface="+mj-lt"/>
              <a:buAutoNum type="arabicPeriod"/>
            </a:pPr>
            <a:r>
              <a:rPr lang="en-US" dirty="0" smtClean="0"/>
              <a:t>Findings</a:t>
            </a:r>
          </a:p>
          <a:p>
            <a:pPr marL="514350" indent="-514350">
              <a:spcBef>
                <a:spcPts val="1968"/>
              </a:spcBef>
              <a:buFont typeface="+mj-lt"/>
              <a:buAutoNum type="arabicPeriod"/>
            </a:pPr>
            <a:r>
              <a:rPr lang="en-US" dirty="0" smtClean="0"/>
              <a:t>Conclusion</a:t>
            </a:r>
          </a:p>
          <a:p>
            <a:endParaRPr lang="en-US" dirty="0"/>
          </a:p>
        </p:txBody>
      </p:sp>
      <p:sp>
        <p:nvSpPr>
          <p:cNvPr id="2" name="Title 1"/>
          <p:cNvSpPr>
            <a:spLocks noGrp="1"/>
          </p:cNvSpPr>
          <p:nvPr>
            <p:ph type="title"/>
          </p:nvPr>
        </p:nvSpPr>
        <p:spPr>
          <a:xfrm>
            <a:off x="971600" y="548680"/>
            <a:ext cx="7725544" cy="1143000"/>
          </a:xfrm>
        </p:spPr>
        <p:txBody>
          <a:bodyPr/>
          <a:lstStyle/>
          <a:p>
            <a:pPr algn="ctr"/>
            <a:r>
              <a:rPr lang="en-US" b="1" dirty="0" smtClean="0"/>
              <a:t>OUTLINE</a:t>
            </a: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340768"/>
            <a:ext cx="8003232" cy="5029200"/>
          </a:xfrm>
        </p:spPr>
        <p:txBody>
          <a:bodyPr>
            <a:normAutofit/>
          </a:bodyPr>
          <a:lstStyle/>
          <a:p>
            <a:pPr marL="109728" indent="0">
              <a:buNone/>
            </a:pPr>
            <a:r>
              <a:rPr lang="en-GB" sz="2800" dirty="0" smtClean="0"/>
              <a:t>Example response  </a:t>
            </a:r>
          </a:p>
          <a:p>
            <a:pPr marL="109728" indent="0">
              <a:buNone/>
            </a:pPr>
            <a:r>
              <a:rPr lang="en-GB" sz="2800" dirty="0"/>
              <a:t>W</a:t>
            </a:r>
            <a:r>
              <a:rPr lang="en-GB" sz="2800" dirty="0" smtClean="0"/>
              <a:t>ays of Working vs Nature of Mathematics </a:t>
            </a:r>
          </a:p>
          <a:p>
            <a:pPr marL="109728" indent="0">
              <a:buNone/>
            </a:pPr>
            <a:endParaRPr lang="en-GB" sz="2800" i="1" dirty="0" smtClean="0"/>
          </a:p>
          <a:p>
            <a:pPr marL="109728" indent="0">
              <a:buNone/>
            </a:pPr>
            <a:r>
              <a:rPr lang="en-GB" sz="2800" b="1" i="1" dirty="0">
                <a:solidFill>
                  <a:srgbClr val="0070C0"/>
                </a:solidFill>
              </a:rPr>
              <a:t>Learning mathematical theories and Maths through rote learning as opposed to obtaining an understanding of the contexts in which the maths is applicable in daily living. </a:t>
            </a:r>
            <a:r>
              <a:rPr lang="en-GB" sz="2000" b="1" i="1" dirty="0" smtClean="0">
                <a:solidFill>
                  <a:srgbClr val="0070C0"/>
                </a:solidFill>
              </a:rPr>
              <a:t>230 N1 IADT</a:t>
            </a:r>
            <a:endParaRPr lang="en-IE" sz="2000" b="1" i="1" dirty="0">
              <a:solidFill>
                <a:srgbClr val="0070C0"/>
              </a:solidFill>
            </a:endParaRPr>
          </a:p>
        </p:txBody>
      </p:sp>
      <p:sp>
        <p:nvSpPr>
          <p:cNvPr id="4" name="Title 3"/>
          <p:cNvSpPr>
            <a:spLocks noGrp="1"/>
          </p:cNvSpPr>
          <p:nvPr>
            <p:ph type="title"/>
          </p:nvPr>
        </p:nvSpPr>
        <p:spPr/>
        <p:txBody>
          <a:bodyPr/>
          <a:lstStyle/>
          <a:p>
            <a:r>
              <a:rPr lang="en-GB" dirty="0"/>
              <a:t>Evolution of Themes</a:t>
            </a:r>
          </a:p>
        </p:txBody>
      </p:sp>
    </p:spTree>
    <p:extLst>
      <p:ext uri="{BB962C8B-B14F-4D97-AF65-F5344CB8AC3E}">
        <p14:creationId xmlns:p14="http://schemas.microsoft.com/office/powerpoint/2010/main" val="2087298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03853" y="1268760"/>
            <a:ext cx="7848600" cy="1693168"/>
          </a:xfrm>
        </p:spPr>
        <p:txBody>
          <a:bodyPr>
            <a:normAutofit/>
          </a:bodyPr>
          <a:lstStyle/>
          <a:p>
            <a:pPr marL="109728" indent="0">
              <a:buNone/>
            </a:pPr>
            <a:r>
              <a:rPr lang="en-GB" sz="1800" b="1" dirty="0"/>
              <a:t>T</a:t>
            </a:r>
            <a:r>
              <a:rPr lang="en-GB" sz="1800" b="1" dirty="0" smtClean="0"/>
              <a:t>hose who were coded for </a:t>
            </a:r>
            <a:r>
              <a:rPr lang="en-GB" sz="1800" b="1" dirty="0" smtClean="0">
                <a:solidFill>
                  <a:schemeClr val="accent4">
                    <a:lumMod val="75000"/>
                  </a:schemeClr>
                </a:solidFill>
              </a:rPr>
              <a:t>Theme 3: Ways of working in Mathematics </a:t>
            </a:r>
            <a:r>
              <a:rPr lang="en-GB" sz="1800" b="1" dirty="0" smtClean="0"/>
              <a:t>for each of the three narrative questions (N1, N2 &amp; N3)</a:t>
            </a:r>
          </a:p>
        </p:txBody>
      </p:sp>
      <p:sp>
        <p:nvSpPr>
          <p:cNvPr id="3" name="Title 2"/>
          <p:cNvSpPr>
            <a:spLocks noGrp="1"/>
          </p:cNvSpPr>
          <p:nvPr>
            <p:ph type="title"/>
          </p:nvPr>
        </p:nvSpPr>
        <p:spPr/>
        <p:txBody>
          <a:bodyPr/>
          <a:lstStyle/>
          <a:p>
            <a:pPr algn="ctr"/>
            <a:r>
              <a:rPr lang="en-GB" dirty="0"/>
              <a:t>4</a:t>
            </a:r>
            <a:r>
              <a:rPr lang="en-GB" dirty="0" smtClean="0"/>
              <a:t>.  FINDINGS</a:t>
            </a:r>
            <a:endParaRPr lang="en-GB"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6416" y="188640"/>
            <a:ext cx="672075"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2050394850"/>
              </p:ext>
            </p:extLst>
          </p:nvPr>
        </p:nvGraphicFramePr>
        <p:xfrm>
          <a:off x="1763688" y="2276872"/>
          <a:ext cx="5663950" cy="2865120"/>
        </p:xfrm>
        <a:graphic>
          <a:graphicData uri="http://schemas.openxmlformats.org/drawingml/2006/table">
            <a:tbl>
              <a:tblPr firstRow="1" bandRow="1">
                <a:tableStyleId>{5940675A-B579-460E-94D1-54222C63F5DA}</a:tableStyleId>
              </a:tblPr>
              <a:tblGrid>
                <a:gridCol w="1944214"/>
                <a:gridCol w="936104"/>
                <a:gridCol w="936104"/>
                <a:gridCol w="936104"/>
                <a:gridCol w="911424"/>
              </a:tblGrid>
              <a:tr h="370840">
                <a:tc>
                  <a:txBody>
                    <a:bodyPr/>
                    <a:lstStyle/>
                    <a:p>
                      <a:pPr algn="ctr"/>
                      <a:endParaRPr lang="en-IE" dirty="0"/>
                    </a:p>
                  </a:txBody>
                  <a:tcPr/>
                </a:tc>
                <a:tc>
                  <a:txBody>
                    <a:bodyPr/>
                    <a:lstStyle/>
                    <a:p>
                      <a:pPr algn="ctr"/>
                      <a:r>
                        <a:rPr lang="en-IE" dirty="0" smtClean="0"/>
                        <a:t>SPD</a:t>
                      </a:r>
                      <a:endParaRPr lang="en-IE" dirty="0"/>
                    </a:p>
                  </a:txBody>
                  <a:tcPr/>
                </a:tc>
                <a:tc>
                  <a:txBody>
                    <a:bodyPr/>
                    <a:lstStyle/>
                    <a:p>
                      <a:pPr algn="ctr"/>
                      <a:r>
                        <a:rPr lang="en-IE" dirty="0" smtClean="0"/>
                        <a:t>SUC</a:t>
                      </a:r>
                      <a:endParaRPr lang="en-IE" dirty="0"/>
                    </a:p>
                  </a:txBody>
                  <a:tcPr/>
                </a:tc>
                <a:tc>
                  <a:txBody>
                    <a:bodyPr/>
                    <a:lstStyle/>
                    <a:p>
                      <a:pPr algn="ctr"/>
                      <a:r>
                        <a:rPr lang="en-IE" dirty="0" smtClean="0"/>
                        <a:t>UL</a:t>
                      </a:r>
                      <a:endParaRPr lang="en-IE" dirty="0"/>
                    </a:p>
                  </a:txBody>
                  <a:tcPr/>
                </a:tc>
                <a:tc>
                  <a:txBody>
                    <a:bodyPr/>
                    <a:lstStyle/>
                    <a:p>
                      <a:pPr algn="ctr"/>
                      <a:r>
                        <a:rPr lang="en-IE" dirty="0" smtClean="0"/>
                        <a:t>Total</a:t>
                      </a:r>
                      <a:endParaRPr lang="en-IE" dirty="0"/>
                    </a:p>
                  </a:txBody>
                  <a:tcPr/>
                </a:tc>
              </a:tr>
              <a:tr h="370840">
                <a:tc>
                  <a:txBody>
                    <a:bodyPr/>
                    <a:lstStyle/>
                    <a:p>
                      <a:pPr algn="ctr"/>
                      <a:r>
                        <a:rPr lang="en-IE" dirty="0" smtClean="0"/>
                        <a:t>All Narrative</a:t>
                      </a:r>
                      <a:endParaRPr lang="en-IE" dirty="0"/>
                    </a:p>
                  </a:txBody>
                  <a:tcPr/>
                </a:tc>
                <a:tc>
                  <a:txBody>
                    <a:bodyPr/>
                    <a:lstStyle/>
                    <a:p>
                      <a:pPr algn="ctr"/>
                      <a:r>
                        <a:rPr lang="en-IE" dirty="0" smtClean="0"/>
                        <a:t>22</a:t>
                      </a:r>
                      <a:endParaRPr lang="en-IE" dirty="0"/>
                    </a:p>
                  </a:txBody>
                  <a:tcPr/>
                </a:tc>
                <a:tc>
                  <a:txBody>
                    <a:bodyPr/>
                    <a:lstStyle/>
                    <a:p>
                      <a:pPr algn="ctr"/>
                      <a:r>
                        <a:rPr lang="en-IE" dirty="0" smtClean="0"/>
                        <a:t>9</a:t>
                      </a:r>
                      <a:endParaRPr lang="en-IE" dirty="0"/>
                    </a:p>
                  </a:txBody>
                  <a:tcPr/>
                </a:tc>
                <a:tc>
                  <a:txBody>
                    <a:bodyPr/>
                    <a:lstStyle/>
                    <a:p>
                      <a:pPr algn="ctr"/>
                      <a:r>
                        <a:rPr lang="en-IE" dirty="0" smtClean="0"/>
                        <a:t>20</a:t>
                      </a:r>
                      <a:endParaRPr lang="en-IE" dirty="0"/>
                    </a:p>
                  </a:txBody>
                  <a:tcPr/>
                </a:tc>
                <a:tc>
                  <a:txBody>
                    <a:bodyPr/>
                    <a:lstStyle/>
                    <a:p>
                      <a:pPr algn="ctr"/>
                      <a:r>
                        <a:rPr lang="en-IE" dirty="0" smtClean="0"/>
                        <a:t>56</a:t>
                      </a:r>
                      <a:endParaRPr lang="en-IE" dirty="0"/>
                    </a:p>
                  </a:txBody>
                  <a:tcPr>
                    <a:solidFill>
                      <a:srgbClr val="FFFF00"/>
                    </a:solidFill>
                  </a:tcPr>
                </a:tc>
              </a:tr>
              <a:tr h="370840">
                <a:tc>
                  <a:txBody>
                    <a:bodyPr/>
                    <a:lstStyle/>
                    <a:p>
                      <a:pPr algn="ctr"/>
                      <a:r>
                        <a:rPr lang="en-IE" dirty="0" smtClean="0"/>
                        <a:t>Any mention</a:t>
                      </a:r>
                      <a:r>
                        <a:rPr lang="en-IE" baseline="0" dirty="0" smtClean="0"/>
                        <a:t> of Theme 3</a:t>
                      </a:r>
                      <a:endParaRPr lang="en-IE" dirty="0"/>
                    </a:p>
                  </a:txBody>
                  <a:tcPr>
                    <a:solidFill>
                      <a:schemeClr val="accent4">
                        <a:lumMod val="60000"/>
                        <a:lumOff val="40000"/>
                      </a:schemeClr>
                    </a:solidFill>
                  </a:tcPr>
                </a:tc>
                <a:tc>
                  <a:txBody>
                    <a:bodyPr/>
                    <a:lstStyle/>
                    <a:p>
                      <a:pPr algn="ctr"/>
                      <a:r>
                        <a:rPr lang="en-IE" dirty="0" smtClean="0"/>
                        <a:t>20</a:t>
                      </a:r>
                      <a:endParaRPr lang="en-IE" dirty="0"/>
                    </a:p>
                  </a:txBody>
                  <a:tcPr/>
                </a:tc>
                <a:tc>
                  <a:txBody>
                    <a:bodyPr/>
                    <a:lstStyle/>
                    <a:p>
                      <a:pPr algn="ctr"/>
                      <a:r>
                        <a:rPr lang="en-IE" dirty="0" smtClean="0"/>
                        <a:t>3</a:t>
                      </a:r>
                      <a:endParaRPr lang="en-IE" dirty="0"/>
                    </a:p>
                  </a:txBody>
                  <a:tcPr/>
                </a:tc>
                <a:tc>
                  <a:txBody>
                    <a:bodyPr/>
                    <a:lstStyle/>
                    <a:p>
                      <a:pPr algn="ctr"/>
                      <a:r>
                        <a:rPr lang="en-IE" dirty="0" smtClean="0"/>
                        <a:t>12</a:t>
                      </a:r>
                      <a:endParaRPr lang="en-IE" dirty="0"/>
                    </a:p>
                  </a:txBody>
                  <a:tcPr/>
                </a:tc>
                <a:tc>
                  <a:txBody>
                    <a:bodyPr/>
                    <a:lstStyle/>
                    <a:p>
                      <a:pPr algn="ctr"/>
                      <a:r>
                        <a:rPr kumimoji="0" lang="en-IE" kern="1200" dirty="0" smtClean="0">
                          <a:solidFill>
                            <a:schemeClr val="tx1"/>
                          </a:solidFill>
                          <a:latin typeface="+mn-lt"/>
                          <a:ea typeface="+mn-ea"/>
                          <a:cs typeface="+mn-cs"/>
                        </a:rPr>
                        <a:t>35</a:t>
                      </a:r>
                      <a:endParaRPr kumimoji="0" lang="en-IE" kern="1200" dirty="0">
                        <a:solidFill>
                          <a:schemeClr val="tx1"/>
                        </a:solidFill>
                        <a:latin typeface="+mn-lt"/>
                        <a:ea typeface="+mn-ea"/>
                        <a:cs typeface="+mn-cs"/>
                      </a:endParaRPr>
                    </a:p>
                  </a:txBody>
                  <a:tcPr/>
                </a:tc>
              </a:tr>
              <a:tr h="370840">
                <a:tc>
                  <a:txBody>
                    <a:bodyPr/>
                    <a:lstStyle/>
                    <a:p>
                      <a:pPr algn="ctr"/>
                      <a:endParaRPr lang="en-IE" dirty="0"/>
                    </a:p>
                  </a:txBody>
                  <a:tcPr>
                    <a:noFill/>
                  </a:tcPr>
                </a:tc>
                <a:tc>
                  <a:txBody>
                    <a:bodyPr/>
                    <a:lstStyle/>
                    <a:p>
                      <a:pPr algn="ctr"/>
                      <a:endParaRPr lang="en-IE" dirty="0"/>
                    </a:p>
                  </a:txBody>
                  <a:tcPr/>
                </a:tc>
                <a:tc>
                  <a:txBody>
                    <a:bodyPr/>
                    <a:lstStyle/>
                    <a:p>
                      <a:pPr algn="ctr"/>
                      <a:endParaRPr lang="en-IE" dirty="0"/>
                    </a:p>
                  </a:txBody>
                  <a:tcPr/>
                </a:tc>
                <a:tc>
                  <a:txBody>
                    <a:bodyPr/>
                    <a:lstStyle/>
                    <a:p>
                      <a:pPr algn="ctr"/>
                      <a:endParaRPr lang="en-IE" dirty="0"/>
                    </a:p>
                  </a:txBody>
                  <a:tcPr/>
                </a:tc>
                <a:tc>
                  <a:txBody>
                    <a:bodyPr/>
                    <a:lstStyle/>
                    <a:p>
                      <a:pPr algn="ctr"/>
                      <a:endParaRPr lang="en-IE" dirty="0"/>
                    </a:p>
                  </a:txBody>
                  <a:tcPr/>
                </a:tc>
              </a:tr>
              <a:tr h="370840">
                <a:tc>
                  <a:txBody>
                    <a:bodyPr/>
                    <a:lstStyle/>
                    <a:p>
                      <a:pPr algn="ctr"/>
                      <a:r>
                        <a:rPr lang="en-IE" dirty="0" smtClean="0"/>
                        <a:t>N1</a:t>
                      </a:r>
                      <a:endParaRPr lang="en-IE" dirty="0"/>
                    </a:p>
                  </a:txBody>
                  <a:tcPr>
                    <a:solidFill>
                      <a:schemeClr val="accent4">
                        <a:lumMod val="60000"/>
                        <a:lumOff val="40000"/>
                      </a:schemeClr>
                    </a:solidFill>
                  </a:tcPr>
                </a:tc>
                <a:tc>
                  <a:txBody>
                    <a:bodyPr/>
                    <a:lstStyle/>
                    <a:p>
                      <a:pPr algn="ctr"/>
                      <a:r>
                        <a:rPr lang="en-IE" dirty="0" smtClean="0"/>
                        <a:t>16</a:t>
                      </a:r>
                      <a:endParaRPr lang="en-IE" dirty="0"/>
                    </a:p>
                  </a:txBody>
                  <a:tcPr/>
                </a:tc>
                <a:tc>
                  <a:txBody>
                    <a:bodyPr/>
                    <a:lstStyle/>
                    <a:p>
                      <a:pPr algn="ctr"/>
                      <a:r>
                        <a:rPr lang="en-IE" dirty="0" smtClean="0"/>
                        <a:t>2</a:t>
                      </a:r>
                      <a:endParaRPr lang="en-IE" dirty="0"/>
                    </a:p>
                  </a:txBody>
                  <a:tcPr/>
                </a:tc>
                <a:tc>
                  <a:txBody>
                    <a:bodyPr/>
                    <a:lstStyle/>
                    <a:p>
                      <a:pPr algn="ctr"/>
                      <a:r>
                        <a:rPr lang="en-IE" dirty="0" smtClean="0"/>
                        <a:t>12</a:t>
                      </a:r>
                      <a:endParaRPr lang="en-IE" dirty="0"/>
                    </a:p>
                  </a:txBody>
                  <a:tcPr/>
                </a:tc>
                <a:tc>
                  <a:txBody>
                    <a:bodyPr/>
                    <a:lstStyle/>
                    <a:p>
                      <a:pPr algn="ctr"/>
                      <a:r>
                        <a:rPr lang="en-IE" dirty="0" smtClean="0"/>
                        <a:t>30</a:t>
                      </a:r>
                      <a:endParaRPr lang="en-IE" dirty="0"/>
                    </a:p>
                  </a:txBody>
                  <a:tcPr/>
                </a:tc>
              </a:tr>
              <a:tr h="370840">
                <a:tc>
                  <a:txBody>
                    <a:bodyPr/>
                    <a:lstStyle/>
                    <a:p>
                      <a:pPr algn="ctr"/>
                      <a:r>
                        <a:rPr lang="en-IE" dirty="0" smtClean="0"/>
                        <a:t>N2</a:t>
                      </a:r>
                      <a:endParaRPr lang="en-IE" dirty="0"/>
                    </a:p>
                  </a:txBody>
                  <a:tcPr>
                    <a:solidFill>
                      <a:schemeClr val="accent4">
                        <a:lumMod val="60000"/>
                        <a:lumOff val="40000"/>
                      </a:schemeClr>
                    </a:solidFill>
                  </a:tcPr>
                </a:tc>
                <a:tc>
                  <a:txBody>
                    <a:bodyPr/>
                    <a:lstStyle/>
                    <a:p>
                      <a:pPr algn="ctr"/>
                      <a:r>
                        <a:rPr lang="en-IE" dirty="0" smtClean="0"/>
                        <a:t>9</a:t>
                      </a:r>
                      <a:endParaRPr lang="en-IE" dirty="0"/>
                    </a:p>
                  </a:txBody>
                  <a:tcPr/>
                </a:tc>
                <a:tc>
                  <a:txBody>
                    <a:bodyPr/>
                    <a:lstStyle/>
                    <a:p>
                      <a:pPr algn="ctr"/>
                      <a:r>
                        <a:rPr lang="en-IE" dirty="0" smtClean="0"/>
                        <a:t>3</a:t>
                      </a:r>
                      <a:endParaRPr lang="en-IE" dirty="0"/>
                    </a:p>
                  </a:txBody>
                  <a:tcPr/>
                </a:tc>
                <a:tc>
                  <a:txBody>
                    <a:bodyPr/>
                    <a:lstStyle/>
                    <a:p>
                      <a:pPr algn="ctr"/>
                      <a:r>
                        <a:rPr lang="en-IE" dirty="0" smtClean="0"/>
                        <a:t>2</a:t>
                      </a:r>
                      <a:endParaRPr lang="en-IE" dirty="0"/>
                    </a:p>
                  </a:txBody>
                  <a:tcPr/>
                </a:tc>
                <a:tc>
                  <a:txBody>
                    <a:bodyPr/>
                    <a:lstStyle/>
                    <a:p>
                      <a:pPr algn="ctr"/>
                      <a:r>
                        <a:rPr lang="en-IE" dirty="0" smtClean="0"/>
                        <a:t>14</a:t>
                      </a:r>
                      <a:endParaRPr lang="en-IE" dirty="0"/>
                    </a:p>
                  </a:txBody>
                  <a:tcPr/>
                </a:tc>
              </a:tr>
              <a:tr h="370840">
                <a:tc>
                  <a:txBody>
                    <a:bodyPr/>
                    <a:lstStyle/>
                    <a:p>
                      <a:pPr algn="ctr"/>
                      <a:r>
                        <a:rPr lang="en-IE" dirty="0" smtClean="0"/>
                        <a:t>N3</a:t>
                      </a:r>
                      <a:endParaRPr lang="en-IE" dirty="0"/>
                    </a:p>
                  </a:txBody>
                  <a:tcPr>
                    <a:solidFill>
                      <a:schemeClr val="accent4">
                        <a:lumMod val="60000"/>
                        <a:lumOff val="40000"/>
                      </a:schemeClr>
                    </a:solidFill>
                  </a:tcPr>
                </a:tc>
                <a:tc>
                  <a:txBody>
                    <a:bodyPr/>
                    <a:lstStyle/>
                    <a:p>
                      <a:pPr algn="ctr"/>
                      <a:r>
                        <a:rPr lang="en-IE" dirty="0" smtClean="0"/>
                        <a:t>3</a:t>
                      </a:r>
                      <a:endParaRPr lang="en-IE" dirty="0"/>
                    </a:p>
                  </a:txBody>
                  <a:tcPr/>
                </a:tc>
                <a:tc>
                  <a:txBody>
                    <a:bodyPr/>
                    <a:lstStyle/>
                    <a:p>
                      <a:pPr algn="ctr"/>
                      <a:r>
                        <a:rPr lang="en-IE" dirty="0" smtClean="0"/>
                        <a:t>1</a:t>
                      </a:r>
                      <a:endParaRPr lang="en-IE" dirty="0"/>
                    </a:p>
                  </a:txBody>
                  <a:tcPr/>
                </a:tc>
                <a:tc>
                  <a:txBody>
                    <a:bodyPr/>
                    <a:lstStyle/>
                    <a:p>
                      <a:pPr algn="ctr"/>
                      <a:r>
                        <a:rPr lang="en-IE" dirty="0" smtClean="0"/>
                        <a:t>0</a:t>
                      </a:r>
                      <a:endParaRPr lang="en-IE" dirty="0"/>
                    </a:p>
                  </a:txBody>
                  <a:tcPr/>
                </a:tc>
                <a:tc>
                  <a:txBody>
                    <a:bodyPr/>
                    <a:lstStyle/>
                    <a:p>
                      <a:pPr algn="ctr"/>
                      <a:r>
                        <a:rPr lang="en-IE" dirty="0" smtClean="0"/>
                        <a:t>4</a:t>
                      </a:r>
                      <a:endParaRPr lang="en-IE" dirty="0"/>
                    </a:p>
                  </a:txBody>
                  <a:tcPr>
                    <a:noFill/>
                  </a:tcPr>
                </a:tc>
              </a:tr>
            </a:tbl>
          </a:graphicData>
        </a:graphic>
      </p:graphicFrame>
    </p:spTree>
    <p:extLst>
      <p:ext uri="{BB962C8B-B14F-4D97-AF65-F5344CB8AC3E}">
        <p14:creationId xmlns:p14="http://schemas.microsoft.com/office/powerpoint/2010/main" val="16748456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980728"/>
            <a:ext cx="8003232" cy="5029200"/>
          </a:xfrm>
        </p:spPr>
        <p:txBody>
          <a:bodyPr>
            <a:normAutofit/>
          </a:bodyPr>
          <a:lstStyle/>
          <a:p>
            <a:pPr marL="109728" indent="0">
              <a:buNone/>
            </a:pPr>
            <a:r>
              <a:rPr lang="en-GB" sz="2800" b="1" dirty="0" smtClean="0">
                <a:solidFill>
                  <a:schemeClr val="accent4">
                    <a:lumMod val="60000"/>
                    <a:lumOff val="40000"/>
                  </a:schemeClr>
                </a:solidFill>
              </a:rPr>
              <a:t>Students</a:t>
            </a:r>
            <a:r>
              <a:rPr lang="en-GB" sz="2800" b="1" dirty="0">
                <a:solidFill>
                  <a:schemeClr val="accent4">
                    <a:lumMod val="60000"/>
                    <a:lumOff val="40000"/>
                  </a:schemeClr>
                </a:solidFill>
              </a:rPr>
              <a:t>’ </a:t>
            </a:r>
            <a:r>
              <a:rPr lang="en-GB" sz="2800" b="1" dirty="0" smtClean="0">
                <a:solidFill>
                  <a:schemeClr val="accent4">
                    <a:lumMod val="60000"/>
                    <a:lumOff val="40000"/>
                  </a:schemeClr>
                </a:solidFill>
              </a:rPr>
              <a:t>ways of working in </a:t>
            </a:r>
          </a:p>
          <a:p>
            <a:pPr marL="109728" indent="0">
              <a:buNone/>
            </a:pPr>
            <a:r>
              <a:rPr lang="en-GB" sz="2800" b="1" dirty="0" smtClean="0">
                <a:solidFill>
                  <a:schemeClr val="accent4">
                    <a:lumMod val="60000"/>
                    <a:lumOff val="40000"/>
                  </a:schemeClr>
                </a:solidFill>
              </a:rPr>
              <a:t>mathematics</a:t>
            </a:r>
          </a:p>
          <a:p>
            <a:pPr marL="109728" indent="0">
              <a:buNone/>
            </a:pPr>
            <a:r>
              <a:rPr lang="en-GB" sz="2800" dirty="0" smtClean="0"/>
              <a:t>Sub themes identified:</a:t>
            </a:r>
          </a:p>
          <a:p>
            <a:r>
              <a:rPr lang="en-GB" sz="2800" dirty="0" smtClean="0"/>
              <a:t>Repetition/practice</a:t>
            </a:r>
          </a:p>
          <a:p>
            <a:r>
              <a:rPr lang="en-GB" sz="2800" dirty="0" smtClean="0"/>
              <a:t>Practical and applied</a:t>
            </a:r>
          </a:p>
          <a:p>
            <a:r>
              <a:rPr lang="en-GB" sz="2800" dirty="0" smtClean="0"/>
              <a:t>Rote learning</a:t>
            </a:r>
          </a:p>
          <a:p>
            <a:r>
              <a:rPr lang="en-GB" sz="2800" dirty="0" smtClean="0"/>
              <a:t>Understanding</a:t>
            </a:r>
          </a:p>
          <a:p>
            <a:r>
              <a:rPr lang="en-GB" sz="2800" dirty="0" smtClean="0"/>
              <a:t>Working with others</a:t>
            </a:r>
          </a:p>
          <a:p>
            <a:pPr marL="109728" indent="0">
              <a:buNone/>
            </a:pPr>
            <a:endParaRPr lang="en-US" sz="2800" dirty="0"/>
          </a:p>
          <a:p>
            <a:endParaRPr lang="en-IE" dirty="0" smtClean="0"/>
          </a:p>
          <a:p>
            <a:endParaRPr lang="en-IE" dirty="0"/>
          </a:p>
        </p:txBody>
      </p:sp>
      <p:sp>
        <p:nvSpPr>
          <p:cNvPr id="3" name="Title 2"/>
          <p:cNvSpPr>
            <a:spLocks noGrp="1"/>
          </p:cNvSpPr>
          <p:nvPr>
            <p:ph type="title"/>
          </p:nvPr>
        </p:nvSpPr>
        <p:spPr>
          <a:xfrm>
            <a:off x="6372200" y="404664"/>
            <a:ext cx="2314600" cy="868362"/>
          </a:xfrm>
          <a:solidFill>
            <a:schemeClr val="accent4">
              <a:lumMod val="40000"/>
              <a:lumOff val="60000"/>
            </a:schemeClr>
          </a:solidFill>
        </p:spPr>
        <p:txBody>
          <a:bodyPr>
            <a:normAutofit/>
          </a:bodyPr>
          <a:lstStyle/>
          <a:p>
            <a:pPr algn="r"/>
            <a:r>
              <a:rPr lang="en-IE" sz="3700" dirty="0" smtClean="0"/>
              <a:t>Theme 3 </a:t>
            </a:r>
            <a:endParaRPr lang="en-IE" sz="3700" dirty="0"/>
          </a:p>
        </p:txBody>
      </p:sp>
    </p:spTree>
    <p:extLst>
      <p:ext uri="{BB962C8B-B14F-4D97-AF65-F5344CB8AC3E}">
        <p14:creationId xmlns:p14="http://schemas.microsoft.com/office/powerpoint/2010/main" val="9978335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82177952"/>
              </p:ext>
            </p:extLst>
          </p:nvPr>
        </p:nvGraphicFramePr>
        <p:xfrm>
          <a:off x="827584" y="404664"/>
          <a:ext cx="6768753" cy="5054728"/>
        </p:xfrm>
        <a:graphic>
          <a:graphicData uri="http://schemas.openxmlformats.org/drawingml/2006/table">
            <a:tbl>
              <a:tblPr firstRow="1" firstCol="1" bandRow="1">
                <a:tableStyleId>{5C22544A-7EE6-4342-B048-85BDC9FD1C3A}</a:tableStyleId>
              </a:tblPr>
              <a:tblGrid>
                <a:gridCol w="1619873"/>
                <a:gridCol w="1562020"/>
                <a:gridCol w="1504167"/>
                <a:gridCol w="1041346"/>
                <a:gridCol w="1041347"/>
              </a:tblGrid>
              <a:tr h="212201">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N1</a:t>
                      </a:r>
                    </a:p>
                  </a:txBody>
                  <a:tcPr marL="68580" marR="68580" marT="0" marB="0"/>
                </a:tc>
                <a:tc>
                  <a:txBody>
                    <a:bodyPr/>
                    <a:lstStyle/>
                    <a:p>
                      <a:pPr>
                        <a:lnSpc>
                          <a:spcPct val="107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N2</a:t>
                      </a:r>
                    </a:p>
                  </a:txBody>
                  <a:tcPr marL="68580" marR="68580" marT="0" marB="0"/>
                </a:tc>
                <a:tc>
                  <a:txBody>
                    <a:bodyPr/>
                    <a:lstStyle/>
                    <a:p>
                      <a:pPr>
                        <a:lnSpc>
                          <a:spcPct val="107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N3</a:t>
                      </a:r>
                    </a:p>
                  </a:txBody>
                  <a:tcPr marL="68580" marR="68580" marT="0" marB="0"/>
                </a:tc>
                <a:tc>
                  <a:txBody>
                    <a:bodyPr/>
                    <a:lstStyle/>
                    <a:p>
                      <a:pPr>
                        <a:lnSpc>
                          <a:spcPct val="107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Count</a:t>
                      </a:r>
                    </a:p>
                  </a:txBody>
                  <a:tcPr marL="68580" marR="68580" marT="0" marB="0"/>
                </a:tc>
              </a:tr>
              <a:tr h="369035">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Repetition</a:t>
                      </a: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0"/>
                        </a:spcAft>
                      </a:pP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Practice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n-GB" sz="2400" b="1">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tc>
              </a:tr>
              <a:tr h="369035">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Practical or applied</a:t>
                      </a: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n-GB" sz="2400" b="1">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tc>
              </a:tr>
              <a:tr h="266032">
                <a:tc>
                  <a:txBody>
                    <a:bodyPr/>
                    <a:lstStyle/>
                    <a:p>
                      <a:pPr>
                        <a:lnSpc>
                          <a:spcPct val="107000"/>
                        </a:lnSpc>
                        <a:spcAft>
                          <a:spcPts val="0"/>
                        </a:spcAft>
                      </a:pPr>
                      <a:r>
                        <a:rPr lang="en-GB" sz="1800" smtClean="0">
                          <a:effectLst/>
                          <a:latin typeface="Calibri" panose="020F0502020204030204" pitchFamily="34" charset="0"/>
                          <a:ea typeface="Calibri" panose="020F0502020204030204" pitchFamily="34" charset="0"/>
                          <a:cs typeface="Times New Roman" panose="02020603050405020304" pitchFamily="18" charset="0"/>
                        </a:rPr>
                        <a:t>Rote</a:t>
                      </a:r>
                      <a:r>
                        <a:rPr lang="en-GB" sz="1800" baseline="0" smtClean="0">
                          <a:effectLst/>
                          <a:latin typeface="Calibri" panose="020F0502020204030204" pitchFamily="34" charset="0"/>
                          <a:ea typeface="Calibri" panose="020F0502020204030204" pitchFamily="34" charset="0"/>
                          <a:cs typeface="Times New Roman" panose="02020603050405020304" pitchFamily="18" charset="0"/>
                        </a:rPr>
                        <a:t> learning</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a:lnSpc>
                          <a:spcPct val="107000"/>
                        </a:lnSpc>
                        <a:spcAft>
                          <a:spcPts val="0"/>
                        </a:spcAft>
                      </a:pPr>
                      <a:r>
                        <a:rPr lang="en-GB" sz="2400" b="1">
                          <a:effectLst/>
                          <a:latin typeface="Calibri" panose="020F0502020204030204" pitchFamily="34" charset="0"/>
                          <a:ea typeface="Calibri" panose="020F0502020204030204" pitchFamily="34" charset="0"/>
                          <a:cs typeface="Times New Roman" panose="02020603050405020304" pitchFamily="18" charset="0"/>
                        </a:rPr>
                        <a:t>16</a:t>
                      </a:r>
                    </a:p>
                  </a:txBody>
                  <a:tcPr marL="68580" marR="68580" marT="0" marB="0"/>
                </a:tc>
              </a:tr>
              <a:tr h="553553">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Understanding ( or lack of understanding)</a:t>
                      </a: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1+, 4-</a:t>
                      </a: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a:lnSpc>
                          <a:spcPct val="107000"/>
                        </a:lnSpc>
                        <a:spcAft>
                          <a:spcPts val="0"/>
                        </a:spcAft>
                      </a:pPr>
                      <a:r>
                        <a:rPr lang="en-GB" sz="2400" b="1">
                          <a:effectLst/>
                          <a:latin typeface="Calibri" panose="020F0502020204030204" pitchFamily="34" charset="0"/>
                          <a:ea typeface="Calibri" panose="020F0502020204030204" pitchFamily="34" charset="0"/>
                          <a:cs typeface="Times New Roman" panose="02020603050405020304" pitchFamily="18" charset="0"/>
                        </a:rPr>
                        <a:t>3+, 1-</a:t>
                      </a:r>
                    </a:p>
                  </a:txBody>
                  <a:tcPr marL="68580" marR="68580" marT="0" marB="0"/>
                </a:tc>
              </a:tr>
              <a:tr h="246037">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Work with others</a:t>
                      </a: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2+,  1-</a:t>
                      </a: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a:lnSpc>
                          <a:spcPct val="107000"/>
                        </a:lnSpc>
                        <a:spcAft>
                          <a:spcPts val="0"/>
                        </a:spcAft>
                      </a:pPr>
                      <a:r>
                        <a:rPr lang="en-GB" sz="2400" b="1">
                          <a:effectLst/>
                          <a:latin typeface="Calibri" panose="020F0502020204030204" pitchFamily="34" charset="0"/>
                          <a:ea typeface="Calibri" panose="020F0502020204030204" pitchFamily="34" charset="0"/>
                          <a:cs typeface="Times New Roman" panose="02020603050405020304" pitchFamily="18" charset="0"/>
                        </a:rPr>
                        <a:t>3+, 1-</a:t>
                      </a:r>
                    </a:p>
                  </a:txBody>
                  <a:tcPr marL="68580" marR="68580" marT="0" marB="0"/>
                </a:tc>
              </a:tr>
              <a:tr h="1722259">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Other: </a:t>
                      </a:r>
                    </a:p>
                  </a:txBody>
                  <a:tcPr marL="68580" marR="68580" marT="0" marB="0"/>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Symbols </a:t>
                      </a:r>
                    </a:p>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Only one way </a:t>
                      </a:r>
                    </a:p>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Khan academy</a:t>
                      </a:r>
                    </a:p>
                  </a:txBody>
                  <a:tcPr marL="68580" marR="68580" marT="0" marB="0"/>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Lose yourself </a:t>
                      </a:r>
                    </a:p>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Check </a:t>
                      </a: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answers</a:t>
                      </a:r>
                    </a:p>
                    <a:p>
                      <a:pPr>
                        <a:lnSpc>
                          <a:spcPct val="107000"/>
                        </a:lnSpc>
                        <a:spcAft>
                          <a:spcPts val="0"/>
                        </a:spcAft>
                      </a:pP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Level of challenge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Mistakes </a:t>
                      </a:r>
                    </a:p>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nSpc>
                          <a:spcPct val="107000"/>
                        </a:lnSpc>
                        <a:spcAft>
                          <a:spcPts val="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tc>
              </a:tr>
            </a:tbl>
          </a:graphicData>
        </a:graphic>
      </p:graphicFrame>
      <p:sp>
        <p:nvSpPr>
          <p:cNvPr id="3" name="TextBox 2"/>
          <p:cNvSpPr txBox="1"/>
          <p:nvPr/>
        </p:nvSpPr>
        <p:spPr>
          <a:xfrm>
            <a:off x="3995936" y="5661248"/>
            <a:ext cx="3960440" cy="707886"/>
          </a:xfrm>
          <a:prstGeom prst="rect">
            <a:avLst/>
          </a:prstGeom>
          <a:noFill/>
        </p:spPr>
        <p:txBody>
          <a:bodyPr wrap="square" rtlCol="0">
            <a:spAutoFit/>
          </a:bodyPr>
          <a:lstStyle/>
          <a:p>
            <a:r>
              <a:rPr lang="en-GB" sz="2000" dirty="0" smtClean="0"/>
              <a:t>+ Positive comment</a:t>
            </a:r>
          </a:p>
          <a:p>
            <a:r>
              <a:rPr lang="en-GB" sz="2000" dirty="0" smtClean="0"/>
              <a:t>- Negative comment</a:t>
            </a:r>
            <a:endParaRPr lang="en-GB" sz="2000" dirty="0"/>
          </a:p>
        </p:txBody>
      </p:sp>
    </p:spTree>
    <p:extLst>
      <p:ext uri="{BB962C8B-B14F-4D97-AF65-F5344CB8AC3E}">
        <p14:creationId xmlns:p14="http://schemas.microsoft.com/office/powerpoint/2010/main" val="36782014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i="1" dirty="0"/>
              <a:t>Having to learn fact off by heart and not understanding what I was doing. In primary school it was just repetition of the same kinds of sums over and over again until you knew what to do. there was no variety or use of the local school environment</a:t>
            </a:r>
            <a:r>
              <a:rPr lang="en-GB" i="1" dirty="0" smtClean="0"/>
              <a:t>.	</a:t>
            </a:r>
            <a:r>
              <a:rPr lang="en-GB" sz="1800" i="1" dirty="0" smtClean="0"/>
              <a:t>113, N1 SPD</a:t>
            </a:r>
            <a:endParaRPr lang="en-GB" sz="1800" i="1"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29951351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i="1" dirty="0" smtClean="0"/>
              <a:t>In our </a:t>
            </a:r>
            <a:r>
              <a:rPr lang="en-GB" i="1" dirty="0"/>
              <a:t>school we mostly copied down notes and did examples and while this did not work for many pupils because they enjoyed practical activity it worked well for </a:t>
            </a:r>
            <a:r>
              <a:rPr lang="en-GB" i="1" dirty="0" smtClean="0"/>
              <a:t>me</a:t>
            </a:r>
          </a:p>
          <a:p>
            <a:pPr marL="109728" indent="0">
              <a:buNone/>
            </a:pPr>
            <a:r>
              <a:rPr lang="en-GB" i="1" dirty="0" smtClean="0"/>
              <a:t>							</a:t>
            </a:r>
            <a:r>
              <a:rPr lang="en-GB" sz="1800" i="1" dirty="0"/>
              <a:t>146, N1 SUC</a:t>
            </a:r>
          </a:p>
          <a:p>
            <a:pPr marL="109728" indent="0">
              <a:buNone/>
            </a:pPr>
            <a:endParaRPr lang="en-GB" i="1" dirty="0"/>
          </a:p>
          <a:p>
            <a:r>
              <a:rPr lang="en-GB" i="1" dirty="0" smtClean="0"/>
              <a:t>Through practice, repetition and learning	</a:t>
            </a:r>
          </a:p>
          <a:p>
            <a:pPr marL="109728" indent="0">
              <a:buNone/>
            </a:pPr>
            <a:r>
              <a:rPr lang="en-GB" sz="1800" i="1" dirty="0" smtClean="0"/>
              <a:t>							143, N3 SUC</a:t>
            </a:r>
            <a:endParaRPr lang="en-GB" sz="1800" i="1"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5497774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i="1" dirty="0"/>
              <a:t>Not fully understanding ideas earlier in my life but learning procedures. Came to college and really started learning reasoning behind what I had been doing</a:t>
            </a:r>
            <a:r>
              <a:rPr lang="en-GB" i="1" dirty="0" smtClean="0"/>
              <a:t>	</a:t>
            </a:r>
          </a:p>
          <a:p>
            <a:r>
              <a:rPr lang="en-GB" sz="1800" i="1" dirty="0" smtClean="0"/>
              <a:t>114, N1 UL</a:t>
            </a:r>
            <a:endParaRPr lang="en-GB" sz="1800" i="1"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11769560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8153400" cy="5562600"/>
          </a:xfrm>
        </p:spPr>
        <p:txBody>
          <a:bodyPr>
            <a:normAutofit/>
          </a:bodyPr>
          <a:lstStyle/>
          <a:p>
            <a:pPr marL="109728" indent="0">
              <a:buNone/>
            </a:pPr>
            <a:r>
              <a:rPr lang="en-GB" dirty="0" smtClean="0"/>
              <a:t>What does literature say?</a:t>
            </a:r>
          </a:p>
          <a:p>
            <a:pPr marL="109728" indent="0">
              <a:buNone/>
            </a:pPr>
            <a:endParaRPr lang="en-GB" dirty="0"/>
          </a:p>
          <a:p>
            <a:pPr marL="109728" indent="0">
              <a:buNone/>
            </a:pPr>
            <a:r>
              <a:rPr lang="en-GB" i="1" dirty="0"/>
              <a:t>As with literacy, cooperative learning, paired work and group collaboration have been found to have positive effects for low </a:t>
            </a:r>
            <a:r>
              <a:rPr lang="en-GB" i="1" dirty="0" err="1"/>
              <a:t>attainers</a:t>
            </a:r>
            <a:r>
              <a:rPr lang="en-GB" i="1" dirty="0"/>
              <a:t> (</a:t>
            </a:r>
            <a:r>
              <a:rPr lang="en-GB" i="1" dirty="0" err="1"/>
              <a:t>Slavin</a:t>
            </a:r>
            <a:r>
              <a:rPr lang="en-GB" i="1" dirty="0"/>
              <a:t> and Lake, 2008; </a:t>
            </a:r>
            <a:r>
              <a:rPr lang="en-GB" i="1" dirty="0" err="1"/>
              <a:t>Dowker</a:t>
            </a:r>
            <a:r>
              <a:rPr lang="en-GB" i="1" dirty="0"/>
              <a:t>, 2004); </a:t>
            </a:r>
            <a:endParaRPr lang="en-GB" dirty="0"/>
          </a:p>
          <a:p>
            <a:pPr marL="109728" indent="0" algn="r">
              <a:buNone/>
            </a:pPr>
            <a:r>
              <a:rPr lang="en-GB" dirty="0"/>
              <a:t>	</a:t>
            </a:r>
            <a:r>
              <a:rPr lang="en-GB" sz="2400" dirty="0" smtClean="0"/>
              <a:t>Literacy </a:t>
            </a:r>
            <a:r>
              <a:rPr lang="en-GB" sz="2400" dirty="0"/>
              <a:t>and numeracy catch-up </a:t>
            </a:r>
            <a:r>
              <a:rPr lang="en-GB" sz="2400" dirty="0" smtClean="0"/>
              <a:t>strategies, November 2012, Dept. for Education (England)</a:t>
            </a:r>
            <a:endParaRPr lang="en-GB" sz="2400" i="1" dirty="0"/>
          </a:p>
          <a:p>
            <a:endParaRPr lang="en-US" dirty="0" smtClean="0"/>
          </a:p>
          <a:p>
            <a:endParaRPr lang="en-US" dirty="0" smtClean="0"/>
          </a:p>
        </p:txBody>
      </p:sp>
      <p:sp>
        <p:nvSpPr>
          <p:cNvPr id="2" name="Title 1"/>
          <p:cNvSpPr>
            <a:spLocks noGrp="1"/>
          </p:cNvSpPr>
          <p:nvPr>
            <p:ph type="title"/>
          </p:nvPr>
        </p:nvSpPr>
        <p:spPr>
          <a:xfrm>
            <a:off x="609600" y="0"/>
            <a:ext cx="7742411" cy="979512"/>
          </a:xfrm>
        </p:spPr>
        <p:txBody>
          <a:bodyPr>
            <a:normAutofit/>
          </a:bodyPr>
          <a:lstStyle/>
          <a:p>
            <a:pPr algn="ctr"/>
            <a:r>
              <a:rPr lang="en-US" dirty="0" smtClean="0"/>
              <a:t>Collaboration?</a:t>
            </a:r>
            <a:endParaRPr lang="en-US" b="1"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6416" y="188640"/>
            <a:ext cx="672075"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32195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8153400" cy="5562600"/>
          </a:xfrm>
        </p:spPr>
        <p:txBody>
          <a:bodyPr>
            <a:normAutofit/>
          </a:bodyPr>
          <a:lstStyle/>
          <a:p>
            <a:pPr marL="109728" indent="0">
              <a:buNone/>
            </a:pPr>
            <a:r>
              <a:rPr lang="en-GB" dirty="0" smtClean="0"/>
              <a:t>Positive impact of cooperative learning:</a:t>
            </a:r>
          </a:p>
          <a:p>
            <a:pPr marL="109728" indent="0">
              <a:buNone/>
            </a:pPr>
            <a:r>
              <a:rPr lang="en-GB" dirty="0" err="1"/>
              <a:t>Whicker</a:t>
            </a:r>
            <a:r>
              <a:rPr lang="en-GB" dirty="0"/>
              <a:t>, K., Nunnery, J., &amp; </a:t>
            </a:r>
            <a:r>
              <a:rPr lang="en-GB" dirty="0" err="1"/>
              <a:t>Bol</a:t>
            </a:r>
            <a:r>
              <a:rPr lang="en-GB" dirty="0"/>
              <a:t>, L. (1997). Cooperative learning in the </a:t>
            </a:r>
            <a:r>
              <a:rPr lang="en-GB" dirty="0" smtClean="0"/>
              <a:t>secondary mathematics </a:t>
            </a:r>
            <a:r>
              <a:rPr lang="en-GB" dirty="0"/>
              <a:t>classroom. </a:t>
            </a:r>
            <a:r>
              <a:rPr lang="en-GB" i="1" dirty="0"/>
              <a:t>The Journal of Educational Research, 91</a:t>
            </a:r>
            <a:r>
              <a:rPr lang="en-GB" dirty="0"/>
              <a:t>, 42-48</a:t>
            </a:r>
            <a:r>
              <a:rPr lang="en-GB" dirty="0" smtClean="0"/>
              <a:t>.</a:t>
            </a:r>
          </a:p>
          <a:p>
            <a:pPr marL="109728" indent="0">
              <a:buNone/>
            </a:pPr>
            <a:endParaRPr lang="en-GB" dirty="0"/>
          </a:p>
          <a:p>
            <a:pPr marL="109728" indent="0">
              <a:buNone/>
            </a:pPr>
            <a:r>
              <a:rPr lang="en-GB" dirty="0"/>
              <a:t>Gillies, R. (2002). The residual effects of cooperative learning experiences: A two year</a:t>
            </a:r>
          </a:p>
          <a:p>
            <a:pPr marL="109728" indent="0">
              <a:buNone/>
            </a:pPr>
            <a:r>
              <a:rPr lang="en-GB" dirty="0"/>
              <a:t>follow-up. </a:t>
            </a:r>
            <a:r>
              <a:rPr lang="en-GB" i="1" dirty="0"/>
              <a:t>The Journal of Educational Research, 96</a:t>
            </a:r>
            <a:r>
              <a:rPr lang="en-GB" dirty="0"/>
              <a:t>, 1, 15-20.</a:t>
            </a:r>
          </a:p>
          <a:p>
            <a:pPr marL="109728" indent="0">
              <a:buNone/>
            </a:pPr>
            <a:r>
              <a:rPr lang="en-US" dirty="0" smtClean="0">
                <a:hlinkClick r:id="rId3"/>
              </a:rPr>
              <a:t>http://www.journeytoexcellence.org.uk/</a:t>
            </a:r>
            <a:endParaRPr lang="en-US" dirty="0" smtClean="0"/>
          </a:p>
          <a:p>
            <a:endParaRPr lang="en-US" dirty="0" smtClean="0"/>
          </a:p>
          <a:p>
            <a:endParaRPr lang="en-US" dirty="0" smtClean="0"/>
          </a:p>
        </p:txBody>
      </p:sp>
      <p:sp>
        <p:nvSpPr>
          <p:cNvPr id="2" name="Title 1"/>
          <p:cNvSpPr>
            <a:spLocks noGrp="1"/>
          </p:cNvSpPr>
          <p:nvPr>
            <p:ph type="title"/>
          </p:nvPr>
        </p:nvSpPr>
        <p:spPr>
          <a:xfrm>
            <a:off x="609600" y="0"/>
            <a:ext cx="7742411" cy="979512"/>
          </a:xfrm>
        </p:spPr>
        <p:txBody>
          <a:bodyPr>
            <a:normAutofit/>
          </a:bodyPr>
          <a:lstStyle/>
          <a:p>
            <a:pPr algn="ctr"/>
            <a:r>
              <a:rPr lang="en-US" dirty="0"/>
              <a:t>Collaboration?</a:t>
            </a:r>
            <a:endParaRPr lang="en-US" b="1" dirty="0"/>
          </a:p>
        </p:txBody>
      </p:sp>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16416" y="188640"/>
            <a:ext cx="672075"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07163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57808"/>
            <a:ext cx="8153400" cy="5562600"/>
          </a:xfrm>
        </p:spPr>
        <p:txBody>
          <a:bodyPr>
            <a:normAutofit/>
          </a:bodyPr>
          <a:lstStyle/>
          <a:p>
            <a:pPr marL="109728" indent="0">
              <a:buNone/>
            </a:pPr>
            <a:r>
              <a:rPr lang="en-GB" dirty="0" smtClean="0"/>
              <a:t>Gillies</a:t>
            </a:r>
            <a:r>
              <a:rPr lang="en-GB" dirty="0"/>
              <a:t>, R. (2002). The residual effects of cooperative learning experiences: A two year</a:t>
            </a:r>
          </a:p>
          <a:p>
            <a:pPr marL="109728" indent="0">
              <a:buNone/>
            </a:pPr>
            <a:r>
              <a:rPr lang="en-GB" dirty="0"/>
              <a:t>follow-up. </a:t>
            </a:r>
            <a:r>
              <a:rPr lang="en-GB" i="1" dirty="0"/>
              <a:t>The Journal of Educational Research, 96</a:t>
            </a:r>
            <a:r>
              <a:rPr lang="en-GB" dirty="0"/>
              <a:t>, 1, 15-20</a:t>
            </a:r>
            <a:r>
              <a:rPr lang="en-GB" dirty="0" smtClean="0"/>
              <a:t>.</a:t>
            </a:r>
          </a:p>
          <a:p>
            <a:pPr marL="109728" indent="0">
              <a:buNone/>
            </a:pPr>
            <a:endParaRPr lang="en-GB" dirty="0"/>
          </a:p>
          <a:p>
            <a:pPr marL="109728" indent="0">
              <a:buNone/>
            </a:pPr>
            <a:r>
              <a:rPr lang="en-GB" dirty="0">
                <a:hlinkClick r:id="rId3"/>
              </a:rPr>
              <a:t>http://visible-learning.org</a:t>
            </a:r>
            <a:r>
              <a:rPr lang="en-GB" dirty="0" smtClean="0">
                <a:hlinkClick r:id="rId3"/>
              </a:rPr>
              <a:t>/</a:t>
            </a:r>
            <a:endParaRPr lang="en-GB" dirty="0" smtClean="0"/>
          </a:p>
          <a:p>
            <a:pPr marL="109728" indent="0">
              <a:buNone/>
            </a:pPr>
            <a:endParaRPr lang="en-GB" dirty="0" smtClean="0"/>
          </a:p>
        </p:txBody>
      </p:sp>
      <p:sp>
        <p:nvSpPr>
          <p:cNvPr id="2" name="Title 1"/>
          <p:cNvSpPr>
            <a:spLocks noGrp="1"/>
          </p:cNvSpPr>
          <p:nvPr>
            <p:ph type="title"/>
          </p:nvPr>
        </p:nvSpPr>
        <p:spPr>
          <a:xfrm>
            <a:off x="609600" y="0"/>
            <a:ext cx="7742411" cy="979512"/>
          </a:xfrm>
        </p:spPr>
        <p:txBody>
          <a:bodyPr>
            <a:normAutofit/>
          </a:bodyPr>
          <a:lstStyle/>
          <a:p>
            <a:pPr algn="ctr"/>
            <a:r>
              <a:rPr lang="en-US" dirty="0"/>
              <a:t>Collaboration?</a:t>
            </a:r>
            <a:endParaRPr lang="en-US" b="1" dirty="0"/>
          </a:p>
        </p:txBody>
      </p:sp>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16416" y="188640"/>
            <a:ext cx="672075"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9358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data:image/jpg;base64,/9j/4AAQSkZJRgABAQAAAQABAAD/2wCEAAkGBhQSERUUExQWFRQWGBkaGBcYGBgYHhsYGBgaGhgaGhYcHCYfGBojGRgYHy8gIycpLSwsGB4xNTAqNSYrLCkBCQoKDgwOGg8PGikkHyQpLCwsLCwsLCwsLCwsKSwsLCwsLCwsLCwsLCwsLCwsKSwsLCwsLCwsLCwsLCwsLCwsLP/AABEIAOsA1gMBIgACEQEDEQH/xAAcAAABBQEBAQAAAAAAAAAAAAAEAQIDBQYABwj/xABMEAABAgMEBgcEBwUFBgcAAAABAhEAAyEEEjFBBSJRYXGBBhORobHB8DJC0fEHFCNSYrLhJHKCotIlM1OSwhZDc4Oz0xU0RJOjw+L/xAAYAQADAQEAAAAAAAAAAAAAAAAAAQIDBP/EACIRAQEAAgMBAAIDAQEAAAAAAAABAhESITEDMkFRYXGBE//aAAwDAQACEQMRAD8Az9rAFom7y8S2aZDdJIacr1nHWUUi8fCy9GhRcxLPEMkJrygy0S/AeEUkuhz+0/8AJV+eXGvmjWfcPGMro5DTw/8AhL/NLjWzE+A8458/ydGH4orchtGqIbAf9ZMYTryXpzje6ST/AGUtsgD2T0x56ohsC7R07c9Wa5gUh8TR+yIJpqCMH/SE0egq2V+EEy5QKQd9eRENC86Ln9mtAzHV9hJ+EWMj2U8/GIujsr9ntLCpKPEwRIlKYYUfM7eEYfWXk6vjZxNLdYKtqqY80+TwRnh2+de7wiOdZiSC4DbP19M8A2q3rlkhwWGN09lKRnbpprfg9UvYOOzs88YctGznFUm2ziH1CdwI76juMORa5uF2o3OH7BTmOULlBqn2pKrzJJSFNgN7Y5co5NjSzFlPiTrEnaSRDU9cVBUxJpsKWbPVCi2IL7oKOP613cYXI5K4S6YYcI5m9dmx4cAfW3xEKDw/XhCCJSgaYH1nCTEU8W84lUOUNOBffi3j8Yew6Q9xL5DOmFHiZ9/PxiGxkXBiBl8e+CJt1qtzHdFxFcF5ZYu9c92EQoTQePocoJehxw9et0CSJYAxBPfwfY7xX+prlK5dh7jhHQ6YCTRxuZ+71jHQXZx53pZH7Qsbn7SDDbJLibSY+3X+6P8ATHWE1FI0xY5DJEqvIQZNleXhDbP7WGUGzBhFoRWZDT0/uLHfLjUTBXl3Rnkj7VHBQ7knyi/IrvYRz59ZOjD8SaSb/wAKmbLv/wByYwapQIpQNnG90uP7Lmev/UJjCrRqco6I5sk1jFxRBFG/TzjkWoMRixOTfOBpaTeHAQ6XL1lj1hDS23R1d6RaOKPFUG2dDjKK/owhrPaP4P8AVB9mBCcYx+l1XR8pvE5UDJli8SzmmWXw+EESkZklmIZg2L3sHfLGEW17y39uMZ7218I70Y76MC/jDSwzPAOMaUy9bYct8mHFRrSmx/nuhtzaznhXbl58YZIrQQUnaKglh51zHOI0jmDhnTbRweUSzluwoXLMRlnjRm7YlKnwfHLPtiMptWN0hLZg9hr8YiMwbu3L1vidKKgnMHHD4CJFWhLYO1Kig7RXlCmG5vZ8u/ARWBnwYgwi1PRsfDfCTSQXSlNdr7veYvzELIVeU7AY4EYgtlx7jESdqt6OkoVT9e4/pCrC3oQORPgQ0TXdrj1jDigs4f1xwjokZWoXObEYUBzpTKu6I0zC92jZF9uGR8YJVKLYDmX7flAqk644EmuynnkYL/QEAtmG3x0RqSXo3aW/U798JE8qfGMLPS89W9H9EPsUmo5QstLzz+5/TBlmlVHLzjbHxhn6LlS9YcIKEtzCJl6w4QXKl1jRmGmJZaDx8DFyDgfwxV2zFPE+BiwU1OFI5ft1XT8vxE6SH9mTeCj/APOIw6k6nKNtpWZ/Zs4AGjg/+/U+MTaFN2yyqsSgHu3mOrDty/S6YNEuqeESJllM0kDIHB8I331hX3m/yf1w6XOL1VT+HyU8acWXJVdHqWeeTsQfzZRMi3JCA74/dV8IJv1tP7ssUH4SB84q5kq/LDYgv4xy/X12/H8U8rSiXbWZ8bp8GeOmWwAqcKIVh9ms5AVZLjDAtAtjSb6Skh648D2fpBk1aySGSafeOJ5Rl541nZqdLSgbqlFKvxJWCRucVh/1yURVfiPHwhBYVKHtXFbUk+zs35nGGmwXWN4rqxvALpX7xPa8Pv0uj5Uy8TQgJDDEY8tgHbE4Awr35b9kMkSGdgwclh3Q8K2Htw30enHCCBFM1S7F8MX3UBwOMRKVXgHqO+sTWklgRkQfX6RDNPoesYm+riNMwHLzfnENkUATRsuefrhEiVsA5Gz5c/DsYqSoB0gLqdXBTVJuvQlgS1MIWuh+xXWUN1u2j5YFjwEMBJzdsyKbnrTujrxxuqDbRV99Kd0Qi0IZitIIpzzxLvAQlfAhvVAaQMu03VJU7JunGgxEONrlktfQS+THtO2IuseYCBeSBU0YfE9/ZChpVWpJzDeuELACQlRV1JTQ6wTg/YQ/COiuZcWesFZx/c80xYyUVHEecV2iR+0fwH/TFuhFRxjpx8c2fotKdYcILkoxiBPtDhBiaCLQAtwa7xP5VRYP7PAd4gHSZojifyKgo4Daw8aRyfd0/HwfaQ+jZ7bJn/VJMS6EH7LKb/DT4QyeR/4faG2TPzRl7HpqaiSkJWwAoGScKZjdHVhdOX6TbWGzL2D+X4Q+UlSHKsKCgcuTSiQ5jKL6R2in2n8qP6YitPSa1AgdYweuqj+mNeTHjWqSde1D8CPywFZRqg8fGIujs0rRaFKLkoS5oMLwFBuEE2X2Bzjm+n5Oz49YnyZYMwUrdJ7wPMwUZb/LyzgWzp+1d/dO7MQcu7gWNM4WPisr2RCeMMnSyxAp62Q9StnZEVom3QSBXDbwoM8eyHlYU2gEwJDKIDUbh8oamcg5gjjDbv4iHpiUv5xGUFyxciuJf9c845+V/hvxn8pJswEFi5oewvlAc2ctZGQOSceZ+DQ9SZhUwV3lw+9yIctQNMT2YYtDxvL2FekUqUjEY8TTduhetGQdjgWbn8oYkEFnPb4vhDRMqdZzs2cK14RVgna0lsEhmywp4QPpFIUnWDtV8cKw+zzDsrtxh00v58R3Q7ekydo5dlSlrqUDgB44w65z5x0lDgcN/wAcIea45YH9MocIEuxN7ACTwy7nDx0TqW2AevrGEg4w91jdEn9pG9KvKL0Jw4xSaMH7Qj91XgY0lkAvBw9T4GNcO5GGfpQKiCJhwHrI+UGhvujsHwhlomC77PhTfG3BCq0t7nE/kVEr0FPcHn2wLpdb3B+Jv5VRLKW4SdqfMRxfaOj5dRcO9gtOz7TxjFWb+6HPxMbOQq9o+0/8zyMY/R6Xkj+L8xjfDuT/ABhn6RQoIS1B2faG7YnuUEN0vLupcbQewiNNdM5dVoeiw+ytD/dSPzwZJQLtBntPowJ0amPItB3J8FQRZptBzjLKN/nejkAYturv4w6WlLOEgVOA2FsI6/Q8YbLVQ8S/bGeU01xqUKbZ3MfW6IJalE1oBmwDng3HOJFL414dp2xBNmMpg+D0auP693KdGmOOTttw7vWyGqLhnA3NluDDwERy54cAlyciwOT03PjSOn6WloN1SrpZ6g1Bpi1TTjBqDsu07toHc5evDGIpcvbSpp2jhCyrYmZVCVnfcu14qau8xMiqReBCqvUsKvkMfW+CUgy5INGL8PgIauQsJcJAG8jyHwg5Kdh5PCTEdvAY8Yq9idAhImAaswAnEFBIbYwWOOMSTbMFJuqJLhquB2E14F4lM8BNXJAyx7og+upIxbi4P68nidQ08lwirlnwpn4wpXlX14cjAkkja5xxx2MHw7YmCjlTgAOeEEyGkpUCWJA7vnxhYb1xdnX2j4051joOZzFjrB/5iWciFflVGhkK1h+94/OM9o+aDOlpDPrVywUIvk2Rbvk74H4Rvh4wy9XqZcRz5OqeBiwlykkYx0yQGNRhtEdG0MhpCoTxfuI84SxJdsGCWyz+Udp1CUBN2+UtVQukAgp1VMigIeriozeO0cppQJzrHH9Y1+dX2jVfsFp4zB/KPjGV0UHk81/mMajo5JVNsVoSkOVrXdqA/sjE8DFfo/olaUIuql1dRotBFSSPejTDqT/GX07tVrasS24goNBgT2coMPRq1Af3KjwUg9wVEszo/alBQEpWBxujHiY1ljG41JoH+5tJ/CnwVEYmUZ9sE6OsM6TZbQJyFI1AQSUnBKnwJimlOTiTEZet/n1iuJKw8Ii04iuJq4gJU098OTOaj4k9/dGebTGijaXwA7fMCGyzir3tprhQV47s3gczmfM19YEl8HzgmVMZwagDAV8PLbEVUpaJ4ZBtuVBhjEWKy4CgAKY7duzYYcJusw7xuxL7s4YJ2t2AD4t48InLqKgkremA7KfpsidCwKN3wMgvlEhXw5+seyJxv7F/hPESlB28j8ogVNPr4vHIWRU0G0vjuBjTlvqFoswsq628Z8W2xypF6imA5PTuftEQTNMykvemgB/eIHLfFfO6YWZHvknck15kAQrBKsLZotN4KriBdfYO358IEtwCQbuWLh+OL1I2RVK+kOQosZcy7tZPheiYafkTQQFJbJKnTyjH6SydNMLLe1zZUJugivDxrhHQHo60OhIb3d+RbEGsLFTVTehEvoMJesq5QVKlAANtNHg5WgJjC4hN3HVKa73BDwLpJGkJ1snoQlCJCJbSlTEXkqWoIN4HNV5KncEJFCNatzomzix2eXLmzpSFVdkpQi+SVKCBSld2D0dh18Y4/wD0tAJ0JaH9lhuNe29EitDztkz/ADHyMW0oS2CkzJZCvZINCASCxCmxLce6UJTktH+ZQwBal7Zd/mg0fOsnpHQS7ir4WEjEm+w347YzCpkxShLK0pQkDWGJGwOSMjVmGw0EeldIpijY7QXRd6pdUknLsw8o8qtUtwKv28sc4nKNMbtf6P65ACZc26nHVUmrng78/JjEW+0s31hYxYuCWGFM8D2iMPNkkYK7D63wPOUs4qNIZ9N7I0xa2rOXRRFFZZHz5b4KRpm1ElpiroJAwLtTMc+cecyQs5mgbkzeEEJnLcaxFEihOQAox3QF01PSvpBakWc3lkheoXCfeBwo+AjEy+kU5OC1Dn8YL0h1sxKJbqUVzEpSCSXUXCcd5bnGh0h0CsVlCUWu3mXPKQbqJZWkPtABUzgsTddsIuVNZhPSuePfP8v9MSp6YT9oPFKP6YnldF7ObR1atISBLKLyZoBIJvNcUkqFxWdThzjQWv6L7NJlomTdJIQiZVCjLACgQ+r9rWlecF1+ylZ0dNJ2YTxu/rE/+3c2mrLphqkeC4gmdB50yYsWIKtclLATkp6tJLOQL6mJBpQmCejX0fqtH1gz5v1UWdgvrE4EgmrqSEgBi71cNtgsxPdcnp8sf7uW7uTr+F5okT9IKnBMpDh2xzbaDsEA6X6CTpFokyb0tabQQJM0KZCnIFTW615JavtBnik0joybImqlTUFMxJYpPcxwIIwIpBxxp8rGyR9IiXrJZ8WWe0JKC3DDcI1stbpBDscCQw3GgryjyfSmhl2daUrB10haD95CioJVdd0vdJANWbCPSbFaWvIoxLgqIJvAk1bbWmTxlnJNSLxtqxGrXPbh8uOMeddLbdPl2lZUCZSi8sElgGAN00IriN+Fa7qbObduLnsJpGA+ka0VlE0YTCTt9n5QTw2fn9I0udVQydgrvceEQnSqFYr7QoeUUVompKnch90Ol2ddCC4OGOXKBK9l2xH3k/5h5w8W1IwWkfxD4xRGSvO7zYeMMUFD7v8AKfCHoNXJ02lI9tPJQ8HjoyAmHdHQtDdfQ0vSk+9q2hatqbsp+1STQbzE6dNWoYTSz/dlK/KkFojWh2dAI3eNMt0d1ZODp4gAPtoz8zC7VqJUadtKiyjJdqKXLPheB2fpEM3pJMAcy7MT/wANYwr/AIm6hiSWhvaFdtMdzVaBtLWJBuk4qN3uKhgRXV25wrlZC4TfhLX0nmzZS5SkSUompIJBmOyvazx55xSo6OpVgtmyxD88MosJ1nASl0gAUGLnaWJOeyGhSRikjv8AIdwMTMuU2rjroFaOjhLPMTQMNUDtYwIejTe+Dy//AFF+hCC91RDUIq4fanEdmUL1ZPvPy+Ihy/2NKFHR78YH8J/reGp0Iu8wFPvEMOGJrF8UFND4EfpFhZJnVoZIIJbLM1yxAr3ROWWp6JN3xhdPoXZjJmC6CmZeSEk0KGUOUWXSPSlh0otMwzlWSddCSJiCuWWJb7RB1ccSBvGEQfSPOdMhObzCcfwbecCaL0ToybISZtrmWecPbSUhQVX3AEvhvPCN/nu4y1lnqVSae0HNsc0ypoDsFJUkulSS91SVZgsewxv/AKQ7N1idFWcFryQl9l7qEA+PZGR6b6ck2iZKRIC+pkShKQpftKAfWL12CuzLCDOn3SqXaZ9nmWZSmkykAFSSCmYlajgcWZB2Rokb006TTrNa/q1mWuTIsoTLQhJuvqAqUpvaJvYniKl49KmIRarOtEwiWufZJRmGmqFhYBbcoqbhHnululei7Zcn2iTPTaUgX0y2AXdGBUSxS9HopqZUGT9ISJqdImcCldokJlSUJF5KQkLASVUasy87N7W4QtbkL9mfSBakyEydHy0zQmzErvzGBUVOxQ2CKqLjPgYvdBTZOmhKFoF212coJWBSdKCtYHYc2yKnFFERm7b0ik2zR120qItlmIElbEmahRAuqO4Yk4XUqq6gU6JaVRZLDbJ/WJFomASJKHF4Xg6l3cWAUC/4Gzg10Fb0u019b0hMmgui+EIb7iDdS3Fir+IxqkWh6hTEFwLz5uCcmMedWIfaIYe8nxFI2s5UsrYkXmwDY4k7RqjM1vB3ZhOcaY1bTbSBVAxDjKhqKinI1jz76QZxUUDFkk4v7wzPCNbaLTRh8XfZWr9sYvpQT1oBHuYcSXiItiVGLnRmmEJlhCk1S7KDlwciN22AJlmZRZ24P4RCZfqg8YVx2mXTRK0yhWbbCQR5bIHtU2WpBN5JUkarY707xFQlByB7vjCKQ2PZE8FcihTmOjpOMLFofQZnXff4k5+tjQQhWZDEA1Ltg+LMIGQKOP1rlX1wiObNUAoEsGq75kDH54RzT6XbouMHSrYlQLkkj8JruG+HJs19LEhFXF0Od73mYn1nFGiYApySCM2Y0NMgMnixFsVS6r2ssaj2sa4ucaA7I0s2iB9IpIma905JCTgM0g4g/OIbzZ3Rn8C5x4RFbU3yQTXEsQDTa7luQ8Iil2pQNW2O70yJByyfhhR6kLawFmlKUOtAUkVAa9VgwoLzOzisTzNJJJKZSE3mxASyRmSUinB33QJJ1SXo4LAADDfics4nkTwKEkpJFc3wO3JgeCcSILLrcEpRIf2i4oxJVRq0c0iYHAXnDBiWc4PeGIPER1nSlReqiN7dz4xVz57rVUkEmg1nFdtORjPjyVvQuzqss22yJFos6pxWGla2oCSSskXheF1CdvCH6T0xZvri9GyLBZ0la+pM26ml9IdYQEAkpcn2vdygPoxKv6Zs4+5LmKyHurTsFa9xiv6FzfrGnjMNftLRM5NMCe5Q7I6MZqMMvT9NdEdGWRE1My2zF2hCVNLSEj7S66QQEqarYqGMUnRzoqm02W2T1TCj6tLCgAAQo3VqYvgNQCn3tzHXfSLYQtE5SdGTUzTMf6yNYFKVVWySSykjBQDXt0V3RxNzQFvW7X5gRy+yT/rMaS9JZvQ3RY2iy2u0dYE/VkhV0pe+CFEi8+r7NKHGKzRWjFWifLkoa9MWEgmgrmTsEa/o8ko0HpBf35kpHfLfuXFV9HEm9pSy7lk9ktZ8of6oV8zo3MTZTaT7KZ6pCxmlSUpIL4EEkp4gbaQJ0QTZjaHoJyZISxdSigrLcABT8UendHxKmWBNlmljpCbayhRyWlboV/mSlt7CG9FbALLYUzpyBesxtU24qgE4LEhDnd1aw+TvkINkxP8AsVPs6Zc60dXKdaLspa/tFgrALS01DCpcggb4szMKQwIunJgxriXrjvck74j0h0L0h1htc9KZqSesXNRMlqF3FwHe62AAYAACGmZewCjmSCwPEjDuiMtLxD2u+xKTdUKsA/ns2fCMfpectUx1teujB+OcbFR2jVd2yOLcXY0OzZSMj0hbr1Y4JJxxIc44Y4DlGf700/W2etE7XOY4D4R0u013c/IgQsy2EKO47vEgnvjpc9GaR2Hn7zd0UzKJwzbiw/oJiRC2Vdo/7ox2N1TvyiN5e/8AzH/txylyzl3n/twwnlTnLUzwp/oEdHWbq3oxptV8BHQje3SS4dTDZqzMdoBQG4RIuUVhQe6/vUIYccvhBM6alV1n9oYYGhxGWYhiquTTuDcY4ssePjpl2ERYplGKFh6O4wNGxiSXY1B7ygLzagJow+9sJq21uSFVxSQDRWBc5cyBSFlzbyiAp8cx30w7c405VOkU6yKYjKvspAJYF3LUwaB1WYXfZWxwAxG0sDyzix1mF1TEm6aCoozg40fexzDBMUyTMLkoN4b2FMTRjhxjbe/Ea16HkhTkHBAcOFOcNzOBepm4bNuNoQKOSrPDHgzu3KJBMIUolK7pBZw77qcGitvlfulLnGiWNTUkuP0OyHE1b2C0BeqVEAOymALJqz7OOEVc+cpVQCHNAWBVvf4wZJSQFEgHVIDKQXcNkok0JgGbZlHFJB2p3bX9b9qNmOk08pni6SCEJwLMXJoQaDnFbYNITJKxMlLUhYdlJJBDhjUbiRE+n0tOI2BI7u/jFegxvj4zy9bS0dNtJypMtSrSopnoWUumWVXUqKCb1xwXFC8P0H0ntej5MmWhEpcq0AzES1JKiXWZdSFBiSgMKhinN4u7Zo3RsyTYpdptEyzTU2WUUjFN2Y6qqMsh717MUaItP6MQNIaKs8tV+WmXIuqDayetUq9SlUoeD/iEh6QzZP1iVadFBciZOKilCViWFJCEap6spWHlhV6jlTxT2bpbZZVsRaLLYly7suYCgLcFagQlWd1IcuR2Rc9IJulZHXWhNsliTfUQlM5C2SpRKEpStOLEC6NlHi16PWW3JslgFmLdapc60zFBJ1FzAsXiqpUUKPs1LYjGDoPOLf0jK5NiRLdKrKhWtSsxUy/eHC6nm8ay3/SfJnqKJ0lf1edISialLBSZt5SlKQXql1ZsaPuJkiXJXadKzrPZZdqCTITLRcC0qUokTikAGjhanGLPgYx/TDSaVBMs6Ol2OaC5KQpBKSGAuXUhnzL4UzigTTHSbrZkmVZBMl2eSgoloKi6nJUpSwKEk5Vwgcz5g9tKictdIH8QuueREU1hmELBS5O7HA4RaiZNV7kziQfM0jD6W76a4Sa7F2RJqtdKUGz4nP8AijK6emvaF7HH5RGqRNJSwDEMCCGIJGbh9sYnTEw9fM/eI7KeURirLxTzQ5PEwwpiSEIi0GKEJdjliGwgKslH5ecdE2jbCuaCEM42lvWMdDg29nsUz3nqDR3rTfwAfLfBc21G4q+GBwZV5ziGoMW2RTTbchAUQsK3fh4ZcYgn6WEwgAgBIwvDPE0xjlv9uiLJOk3BBBA/CfZ7aCDLOKBQLEV3kbxFKmXmQWzxHcCO+DbJpBCWBujcQAD5w9ylqjtMT1NLUgOStIoXoSATXJiRueLXrmA2nIir8oqpU5ClJZbu5bLCp25d8FptFTXL1nHR8+oyyGyVkvRuIgPStmMyWQFMoVBDHkd0Iu3ijmmHHdCrtr+zUbXjT1LMJmFRAwJyDs+BwcgjMRadHpidcEVDUZQIBfItFJpK1oRNUUDHE4MrBTR1j02UOwxOJL+MZb1VVS9LFftU0D8O37ici8UwgrTFpvzpijmfAAeUBvG8Z1aac0wbRMSq7dCZUuUkO9JSAl+Zc840snppKOkbLaFJWmXIkolZKIKZa0lQGYClktiQne0YeHBUUWmsm6C0cpJMrSCkqaiZtnXUtR1JoH4ZxpLd0+lSptnlAidY1WOVKnyxVnCn4LSkhxyoQG8wBxMJegLT0XQqJKbPabPZrfKlTFWlBlzVrXJKpKEAp1mBCryikjalWTRnumOiLTLKV2m0ItF7VStM/raByzHWAxybmYzYVDVCA1hoMHrg2w+EXc2QXfdgzd9aRR6DtQlzbyna6RQA1PGLvSWlEdWpIJBKTln4dkY5+qgOVpRKFa0x3BTk4ao41vB4yduWFTFqGBUojgSTFlY5zoKSeD5F8jxiiXNx5wjDGGmJVryiIwwiWYSFIjiIkLnQqmT2+LeULEGjVsPW0/GOjXG9IseiKtqmIKiOIauxqCB+vmBqJbPV5ZGJmDhxq7iX4g4ONmEQzpbGhcZ7wdqcCe6Ofpv6kSsKJvJSeVdmeMFK0ej/AAzvAUtvGlYhsQGqoUY4ZCuFYPE0CmG/e2Xb6xC2NIZUm7RIZ9pc1y1icQW3w9FmJBvTFpY5GuZxA2kw8zEGt59rsa7gKc3YRJ1zHUDnMVYcSW7R2bTlRoMLQoKJTNUcR7JPEHWA53YjtOk1AMFJJLl0jAOabBSjNlEs62JCSdVRfaKP/MfR2RVpmDACg4w7boiKmke8ex8eMSy9KolP1kpKkqH3Ug8qMR3+Yk6Y4xPiPXKKNa1TpjJ9h6cvOIkJ1utCb6yKAqLYmj0rnE1l0ZNmIvolTFo+8lClCm8CA9IDVUBt843vRXTKZVikgnBKiQ1f7xRxFa4R1+dM/WLm2ZSSykqSd4I8REZjUW/SRmrK1Z5DAAYN6xgNY2gQchpRJMJFzNsaVZCITo5Ay7zD5DSsjiYPOjU7VDhXxgDSEm4AQTVQFQMD8oNjQiwSryuFYsp/sKFGY57oq9GBTnOnD1hFopZukNiD4RnlN1UZc2q6nCuTwHcpFlpGwFCQQ529/czQNZJ6UKdaL42O3PCsGhaDMk5B+FfCIiIvT9UmfflHtHbXyhToW9/dTkzBsJB7qxfC/pPL+WeuxxEag9FpuapI/hH9EOPR2YP99LHAN4JELhf4HKKGyYR0G26ymWoC+Fkh3D7c46Js16bY9SNjd0OWDkTTfEt2GkQaijJc+YKPQ7k+QiXryS5APb88obcEcRv5RNxg3SKJ9fL1thQCXySNreu+HybOVFh6+MF/VyKEFhsB8ojKSeKloO8Cc+JPe7u8NVKGfmeyLC4BlX1ljFLp3SF0BMvE4q2cN8Z72ar09MH92HKqHcHy+cSaNsV0DbCWDRaib63fIHHiYv7DYSdZiwBILbPhG2GKLWZkWUTFFKsKk8v1gpSQgBKcBzGcQ6NWXLbPhBZTGuSIj+skRIm1wzqnhBKhKSi0w4T90D9XCpSYAKCnEV2l7GohJDMkua+ngyV69ZxHaz9mrePOAkOhvePDzi1loB9VrjXsiq0MmiuI84tEqh29iI7TZAr12cYorRoJSVOE3k7HYjhGqRN3c4lCwcRXZlyha2bBmwMa3kvg4O3bnSIZ1nZnb4R6EqShQYsxyIDcczEE/QUpWKEneH5tge7ZBqkwFwZ14w7qBs7o3Evo5KTkDxKvjthVaHlk0QntevjCvIMVZLM5Jb0PnHRs5Ohkoe6kAnfHRG6Ni2GWyGExKkPCKl7IszVK+UMlIvFvGEQCTlFhZZNGo+1wHNNpETllo0KJeXu+sYkxoPh84IFjU3sEb6kdoB8YhMrLPYw9ZRns9IrTaChJJwGRLvk3lFPo7RpWq/S77o3+vCOt9o6xYQg0Brx2xeaOsbAAev1ipjujei2PRBWsJwGZcANxLAHKsWGk3RLUlDpSxelKCgxObQdZbMyWz2hj2DzgS3Avd2OT5dgjeM2A0Yh1FvVYtfqj5ReKl+vWEIZAYUY54VhU50pPqlYQWaLbqI5UmsGgqeqNBWEVJ3RcKs9Afhs4w1dmGyDQVSbNAek0NLVyHfF4ZAiu0ho4rDJUE8fVIAqtGTSlJIbHPlnzixkzSfd7D2d8JYNFKSDeIepoT5gQT1ZHr4+qRPtM92DkE4O1eeMGixqKQoEEqq17WPFOJgWSgksMfQgnTto6qSGZ8ARUhmqcji3OFb2EKyQcK4QvXbmfaIzpt81LEKIwANOfPjCr09NPvPiWNcOMPY0vpWl+rnyhdSQVJckhqlsMh8I9BsdmlTEayAo46yUvXe2148mstsM0gKSkBxUBQc7MWNNzxuei9tPWFJq6cVfhiM7BpS9M9IyULSmz3Aa3yFAsRS7dBYbXYdxboO6WaNF6ouIKyoKApeKQFJN0OHCQoY+++UdFTLHR6AgQhDlsSYjmFiPWcEWY17vGHbqbGkkmwLb2Fbag9h2ws0AYhtoNPGCAlkqIoYVE5Te0rP3j8Yx3s9BlTG1iSwBqGoNsUdu6QzZgMtJdNcak0piNXLOkXCJ5mInpWygmVMUHSlwUB0m8z0O+KHREsFRcYQ/3o/FjoawXdYip9CNZo2RdF8vsFKYVfupFPZgygBheAbnGomoGp/w0q51qNmEb4zTOgbTaroJDuqg391G3RVqXtx2wdpMVSMmH8yi8AkMfW+GHEwsoVht8tDVKrDNJMEdchqo4ZwA/qxEapUTS6jnEcwwEGtEuhbPfAyZRPPDjnBc4OIZLS6fW+FQGufIfFoYUQUDQ+tkMtAqd0ABTE9/rjEdonpKLsxyWN07/AA7QcIJWMeA8BFeVOpIyKwDwvNE2GrFSZiSdZBIxoQHaoZ/KEkaNmLBupTqipvNtrVIrQwbNVrHeovzUX8TDrJtcuysy2Aywh8UcqXRVnShV4qbCjeJ/SNb0ftgM5AlkOQaGuRfPICMvIS4L+qwf0bP7TKOd8d7jwjLLGaXt6Ba7OFDXHl5x0TBZMdE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4" descr="data:image/jpg;base64,/9j/4AAQSkZJRgABAQAAAQABAAD/2wCEAAkGBhQSERUUExQWFRQWGBkaGBcYGBgYHhsYGBgaGhgaGhYcHCYfGBojGRgYHy8gIycpLSwsGB4xNTAqNSYrLCkBCQoKDgwOGg8PGikkHyQpLCwsLCwsLCwsLCwsKSwsLCwsLCwsLCwsLCwsLCwsKSwsLCwsLCwsLCwsLCwsLCwsLP/AABEIAOsA1gMBIgACEQEDEQH/xAAcAAABBQEBAQAAAAAAAAAAAAAEAQIDBQYABwj/xABMEAABAgMEBgcEBwUFBgcAAAABAhEAAyEEEjFBBSJRYXGBBhORobHB8DJC0fEHFCNSYrLhJHKCotIlM1OSwhZDc4Oz0xU0RJOjw+L/xAAYAQADAQEAAAAAAAAAAAAAAAAAAQIDBP/EACIRAQEAAgMBAAIDAQEAAAAAAAABAhESITEDMkFRYXGBE//aAAwDAQACEQMRAD8Az9rAFom7y8S2aZDdJIacr1nHWUUi8fCy9GhRcxLPEMkJrygy0S/AeEUkuhz+0/8AJV+eXGvmjWfcPGMro5DTw/8AhL/NLjWzE+A8458/ydGH4orchtGqIbAf9ZMYTryXpzje6ST/AGUtsgD2T0x56ohsC7R07c9Wa5gUh8TR+yIJpqCMH/SE0egq2V+EEy5QKQd9eRENC86Ln9mtAzHV9hJ+EWMj2U8/GIujsr9ntLCpKPEwRIlKYYUfM7eEYfWXk6vjZxNLdYKtqqY80+TwRnh2+de7wiOdZiSC4DbP19M8A2q3rlkhwWGN09lKRnbpprfg9UvYOOzs88YctGznFUm2ziH1CdwI76juMORa5uF2o3OH7BTmOULlBqn2pKrzJJSFNgN7Y5co5NjSzFlPiTrEnaSRDU9cVBUxJpsKWbPVCi2IL7oKOP613cYXI5K4S6YYcI5m9dmx4cAfW3xEKDw/XhCCJSgaYH1nCTEU8W84lUOUNOBffi3j8Yew6Q9xL5DOmFHiZ9/PxiGxkXBiBl8e+CJt1qtzHdFxFcF5ZYu9c92EQoTQePocoJehxw9et0CSJYAxBPfwfY7xX+prlK5dh7jhHQ6YCTRxuZ+71jHQXZx53pZH7Qsbn7SDDbJLibSY+3X+6P8ATHWE1FI0xY5DJEqvIQZNleXhDbP7WGUGzBhFoRWZDT0/uLHfLjUTBXl3Rnkj7VHBQ7knyi/IrvYRz59ZOjD8SaSb/wAKmbLv/wByYwapQIpQNnG90uP7Lmev/UJjCrRqco6I5sk1jFxRBFG/TzjkWoMRixOTfOBpaTeHAQ6XL1lj1hDS23R1d6RaOKPFUG2dDjKK/owhrPaP4P8AVB9mBCcYx+l1XR8pvE5UDJli8SzmmWXw+EESkZklmIZg2L3sHfLGEW17y39uMZ7218I70Y76MC/jDSwzPAOMaUy9bYct8mHFRrSmx/nuhtzaznhXbl58YZIrQQUnaKglh51zHOI0jmDhnTbRweUSzluwoXLMRlnjRm7YlKnwfHLPtiMptWN0hLZg9hr8YiMwbu3L1vidKKgnMHHD4CJFWhLYO1Kig7RXlCmG5vZ8u/ARWBnwYgwi1PRsfDfCTSQXSlNdr7veYvzELIVeU7AY4EYgtlx7jESdqt6OkoVT9e4/pCrC3oQORPgQ0TXdrj1jDigs4f1xwjokZWoXObEYUBzpTKu6I0zC92jZF9uGR8YJVKLYDmX7flAqk644EmuynnkYL/QEAtmG3x0RqSXo3aW/U798JE8qfGMLPS89W9H9EPsUmo5QstLzz+5/TBlmlVHLzjbHxhn6LlS9YcIKEtzCJl6w4QXKl1jRmGmJZaDx8DFyDgfwxV2zFPE+BiwU1OFI5ft1XT8vxE6SH9mTeCj/APOIw6k6nKNtpWZ/Zs4AGjg/+/U+MTaFN2yyqsSgHu3mOrDty/S6YNEuqeESJllM0kDIHB8I331hX3m/yf1w6XOL1VT+HyU8acWXJVdHqWeeTsQfzZRMi3JCA74/dV8IJv1tP7ssUH4SB84q5kq/LDYgv4xy/X12/H8U8rSiXbWZ8bp8GeOmWwAqcKIVh9ms5AVZLjDAtAtjSb6Skh648D2fpBk1aySGSafeOJ5Rl541nZqdLSgbqlFKvxJWCRucVh/1yURVfiPHwhBYVKHtXFbUk+zs35nGGmwXWN4rqxvALpX7xPa8Pv0uj5Uy8TQgJDDEY8tgHbE4Awr35b9kMkSGdgwclh3Q8K2Htw30enHCCBFM1S7F8MX3UBwOMRKVXgHqO+sTWklgRkQfX6RDNPoesYm+riNMwHLzfnENkUATRsuefrhEiVsA5Gz5c/DsYqSoB0gLqdXBTVJuvQlgS1MIWuh+xXWUN1u2j5YFjwEMBJzdsyKbnrTujrxxuqDbRV99Kd0Qi0IZitIIpzzxLvAQlfAhvVAaQMu03VJU7JunGgxEONrlktfQS+THtO2IuseYCBeSBU0YfE9/ZChpVWpJzDeuELACQlRV1JTQ6wTg/YQ/COiuZcWesFZx/c80xYyUVHEecV2iR+0fwH/TFuhFRxjpx8c2fotKdYcILkoxiBPtDhBiaCLQAtwa7xP5VRYP7PAd4gHSZojifyKgo4Daw8aRyfd0/HwfaQ+jZ7bJn/VJMS6EH7LKb/DT4QyeR/4faG2TPzRl7HpqaiSkJWwAoGScKZjdHVhdOX6TbWGzL2D+X4Q+UlSHKsKCgcuTSiQ5jKL6R2in2n8qP6YitPSa1AgdYweuqj+mNeTHjWqSde1D8CPywFZRqg8fGIujs0rRaFKLkoS5oMLwFBuEE2X2Bzjm+n5Oz49YnyZYMwUrdJ7wPMwUZb/LyzgWzp+1d/dO7MQcu7gWNM4WPisr2RCeMMnSyxAp62Q9StnZEVom3QSBXDbwoM8eyHlYU2gEwJDKIDUbh8oamcg5gjjDbv4iHpiUv5xGUFyxciuJf9c845+V/hvxn8pJswEFi5oewvlAc2ctZGQOSceZ+DQ9SZhUwV3lw+9yIctQNMT2YYtDxvL2FekUqUjEY8TTduhetGQdjgWbn8oYkEFnPb4vhDRMqdZzs2cK14RVgna0lsEhmywp4QPpFIUnWDtV8cKw+zzDsrtxh00v58R3Q7ekydo5dlSlrqUDgB44w65z5x0lDgcN/wAcIea45YH9MocIEuxN7ACTwy7nDx0TqW2AevrGEg4w91jdEn9pG9KvKL0Jw4xSaMH7Qj91XgY0lkAvBw9T4GNcO5GGfpQKiCJhwHrI+UGhvujsHwhlomC77PhTfG3BCq0t7nE/kVEr0FPcHn2wLpdb3B+Jv5VRLKW4SdqfMRxfaOj5dRcO9gtOz7TxjFWb+6HPxMbOQq9o+0/8zyMY/R6Xkj+L8xjfDuT/ABhn6RQoIS1B2faG7YnuUEN0vLupcbQewiNNdM5dVoeiw+ytD/dSPzwZJQLtBntPowJ0amPItB3J8FQRZptBzjLKN/nejkAYturv4w6WlLOEgVOA2FsI6/Q8YbLVQ8S/bGeU01xqUKbZ3MfW6IJalE1oBmwDng3HOJFL414dp2xBNmMpg+D0auP693KdGmOOTttw7vWyGqLhnA3NluDDwERy54cAlyciwOT03PjSOn6WloN1SrpZ6g1Bpi1TTjBqDsu07toHc5evDGIpcvbSpp2jhCyrYmZVCVnfcu14qau8xMiqReBCqvUsKvkMfW+CUgy5INGL8PgIauQsJcJAG8jyHwg5Kdh5PCTEdvAY8Yq9idAhImAaswAnEFBIbYwWOOMSTbMFJuqJLhquB2E14F4lM8BNXJAyx7og+upIxbi4P68nidQ08lwirlnwpn4wpXlX14cjAkkja5xxx2MHw7YmCjlTgAOeEEyGkpUCWJA7vnxhYb1xdnX2j4051joOZzFjrB/5iWciFflVGhkK1h+94/OM9o+aDOlpDPrVywUIvk2Rbvk74H4Rvh4wy9XqZcRz5OqeBiwlykkYx0yQGNRhtEdG0MhpCoTxfuI84SxJdsGCWyz+Udp1CUBN2+UtVQukAgp1VMigIeriozeO0cppQJzrHH9Y1+dX2jVfsFp4zB/KPjGV0UHk81/mMajo5JVNsVoSkOVrXdqA/sjE8DFfo/olaUIuql1dRotBFSSPejTDqT/GX07tVrasS24goNBgT2coMPRq1Af3KjwUg9wVEszo/alBQEpWBxujHiY1ljG41JoH+5tJ/CnwVEYmUZ9sE6OsM6TZbQJyFI1AQSUnBKnwJimlOTiTEZet/n1iuJKw8Ii04iuJq4gJU098OTOaj4k9/dGebTGijaXwA7fMCGyzir3tprhQV47s3gczmfM19YEl8HzgmVMZwagDAV8PLbEVUpaJ4ZBtuVBhjEWKy4CgAKY7duzYYcJusw7xuxL7s4YJ2t2AD4t48InLqKgkremA7KfpsidCwKN3wMgvlEhXw5+seyJxv7F/hPESlB28j8ogVNPr4vHIWRU0G0vjuBjTlvqFoswsq628Z8W2xypF6imA5PTuftEQTNMykvemgB/eIHLfFfO6YWZHvknck15kAQrBKsLZotN4KriBdfYO358IEtwCQbuWLh+OL1I2RVK+kOQosZcy7tZPheiYafkTQQFJbJKnTyjH6SydNMLLe1zZUJugivDxrhHQHo60OhIb3d+RbEGsLFTVTehEvoMJesq5QVKlAANtNHg5WgJjC4hN3HVKa73BDwLpJGkJ1snoQlCJCJbSlTEXkqWoIN4HNV5KncEJFCNatzomzix2eXLmzpSFVdkpQi+SVKCBSld2D0dh18Y4/wD0tAJ0JaH9lhuNe29EitDztkz/ADHyMW0oS2CkzJZCvZINCASCxCmxLce6UJTktH+ZQwBal7Zd/mg0fOsnpHQS7ir4WEjEm+w347YzCpkxShLK0pQkDWGJGwOSMjVmGw0EeldIpijY7QXRd6pdUknLsw8o8qtUtwKv28sc4nKNMbtf6P65ACZc26nHVUmrng78/JjEW+0s31hYxYuCWGFM8D2iMPNkkYK7D63wPOUs4qNIZ9N7I0xa2rOXRRFFZZHz5b4KRpm1ElpiroJAwLtTMc+cecyQs5mgbkzeEEJnLcaxFEihOQAox3QF01PSvpBakWc3lkheoXCfeBwo+AjEy+kU5OC1Dn8YL0h1sxKJbqUVzEpSCSXUXCcd5bnGh0h0CsVlCUWu3mXPKQbqJZWkPtABUzgsTddsIuVNZhPSuePfP8v9MSp6YT9oPFKP6YnldF7ObR1atISBLKLyZoBIJvNcUkqFxWdThzjQWv6L7NJlomTdJIQiZVCjLACgQ+r9rWlecF1+ylZ0dNJ2YTxu/rE/+3c2mrLphqkeC4gmdB50yYsWIKtclLATkp6tJLOQL6mJBpQmCejX0fqtH1gz5v1UWdgvrE4EgmrqSEgBi71cNtgsxPdcnp8sf7uW7uTr+F5okT9IKnBMpDh2xzbaDsEA6X6CTpFokyb0tabQQJM0KZCnIFTW615JavtBnik0joybImqlTUFMxJYpPcxwIIwIpBxxp8rGyR9IiXrJZ8WWe0JKC3DDcI1stbpBDscCQw3GgryjyfSmhl2daUrB10haD95CioJVdd0vdJANWbCPSbFaWvIoxLgqIJvAk1bbWmTxlnJNSLxtqxGrXPbh8uOMeddLbdPl2lZUCZSi8sElgGAN00IriN+Fa7qbObduLnsJpGA+ka0VlE0YTCTt9n5QTw2fn9I0udVQydgrvceEQnSqFYr7QoeUUVompKnch90Ol2ddCC4OGOXKBK9l2xH3k/5h5w8W1IwWkfxD4xRGSvO7zYeMMUFD7v8AKfCHoNXJ02lI9tPJQ8HjoyAmHdHQtDdfQ0vSk+9q2hatqbsp+1STQbzE6dNWoYTSz/dlK/KkFojWh2dAI3eNMt0d1ZODp4gAPtoz8zC7VqJUadtKiyjJdqKXLPheB2fpEM3pJMAcy7MT/wANYwr/AIm6hiSWhvaFdtMdzVaBtLWJBuk4qN3uKhgRXV25wrlZC4TfhLX0nmzZS5SkSUompIJBmOyvazx55xSo6OpVgtmyxD88MosJ1nASl0gAUGLnaWJOeyGhSRikjv8AIdwMTMuU2rjroFaOjhLPMTQMNUDtYwIejTe+Dy//AFF+hCC91RDUIq4fanEdmUL1ZPvPy+Ihy/2NKFHR78YH8J/reGp0Iu8wFPvEMOGJrF8UFND4EfpFhZJnVoZIIJbLM1yxAr3ROWWp6JN3xhdPoXZjJmC6CmZeSEk0KGUOUWXSPSlh0otMwzlWSddCSJiCuWWJb7RB1ccSBvGEQfSPOdMhObzCcfwbecCaL0ToybISZtrmWecPbSUhQVX3AEvhvPCN/nu4y1lnqVSae0HNsc0ypoDsFJUkulSS91SVZgsewxv/AKQ7N1idFWcFryQl9l7qEA+PZGR6b6ck2iZKRIC+pkShKQpftKAfWL12CuzLCDOn3SqXaZ9nmWZSmkykAFSSCmYlajgcWZB2Rokb006TTrNa/q1mWuTIsoTLQhJuvqAqUpvaJvYniKl49KmIRarOtEwiWufZJRmGmqFhYBbcoqbhHnululei7Zcn2iTPTaUgX0y2AXdGBUSxS9HopqZUGT9ISJqdImcCldokJlSUJF5KQkLASVUasy87N7W4QtbkL9mfSBakyEydHy0zQmzErvzGBUVOxQ2CKqLjPgYvdBTZOmhKFoF212coJWBSdKCtYHYc2yKnFFERm7b0ik2zR120qItlmIElbEmahRAuqO4Yk4XUqq6gU6JaVRZLDbJ/WJFomASJKHF4Xg6l3cWAUC/4Gzg10Fb0u019b0hMmgui+EIb7iDdS3Fir+IxqkWh6hTEFwLz5uCcmMedWIfaIYe8nxFI2s5UsrYkXmwDY4k7RqjM1vB3ZhOcaY1bTbSBVAxDjKhqKinI1jz76QZxUUDFkk4v7wzPCNbaLTRh8XfZWr9sYvpQT1oBHuYcSXiItiVGLnRmmEJlhCk1S7KDlwciN22AJlmZRZ24P4RCZfqg8YVx2mXTRK0yhWbbCQR5bIHtU2WpBN5JUkarY707xFQlByB7vjCKQ2PZE8FcihTmOjpOMLFofQZnXff4k5+tjQQhWZDEA1Ltg+LMIGQKOP1rlX1wiObNUAoEsGq75kDH54RzT6XbouMHSrYlQLkkj8JruG+HJs19LEhFXF0Od73mYn1nFGiYApySCM2Y0NMgMnixFsVS6r2ssaj2sa4ucaA7I0s2iB9IpIma905JCTgM0g4g/OIbzZ3Rn8C5x4RFbU3yQTXEsQDTa7luQ8Iil2pQNW2O70yJByyfhhR6kLawFmlKUOtAUkVAa9VgwoLzOzisTzNJJJKZSE3mxASyRmSUinB33QJJ1SXo4LAADDfics4nkTwKEkpJFc3wO3JgeCcSILLrcEpRIf2i4oxJVRq0c0iYHAXnDBiWc4PeGIPER1nSlReqiN7dz4xVz57rVUkEmg1nFdtORjPjyVvQuzqss22yJFos6pxWGla2oCSSskXheF1CdvCH6T0xZvri9GyLBZ0la+pM26ml9IdYQEAkpcn2vdygPoxKv6Zs4+5LmKyHurTsFa9xiv6FzfrGnjMNftLRM5NMCe5Q7I6MZqMMvT9NdEdGWRE1My2zF2hCVNLSEj7S66QQEqarYqGMUnRzoqm02W2T1TCj6tLCgAAQo3VqYvgNQCn3tzHXfSLYQtE5SdGTUzTMf6yNYFKVVWySSykjBQDXt0V3RxNzQFvW7X5gRy+yT/rMaS9JZvQ3RY2iy2u0dYE/VkhV0pe+CFEi8+r7NKHGKzRWjFWifLkoa9MWEgmgrmTsEa/o8ko0HpBf35kpHfLfuXFV9HEm9pSy7lk9ktZ8of6oV8zo3MTZTaT7KZ6pCxmlSUpIL4EEkp4gbaQJ0QTZjaHoJyZISxdSigrLcABT8UendHxKmWBNlmljpCbayhRyWlboV/mSlt7CG9FbALLYUzpyBesxtU24qgE4LEhDnd1aw+TvkINkxP8AsVPs6Zc60dXKdaLspa/tFgrALS01DCpcggb4szMKQwIunJgxriXrjvck74j0h0L0h1htc9KZqSesXNRMlqF3FwHe62AAYAACGmZewCjmSCwPEjDuiMtLxD2u+xKTdUKsA/ns2fCMfpectUx1teujB+OcbFR2jVd2yOLcXY0OzZSMj0hbr1Y4JJxxIc44Y4DlGf700/W2etE7XOY4D4R0u013c/IgQsy2EKO47vEgnvjpc9GaR2Hn7zd0UzKJwzbiw/oJiRC2Vdo/7ox2N1TvyiN5e/8AzH/txylyzl3n/twwnlTnLUzwp/oEdHWbq3oxptV8BHQje3SS4dTDZqzMdoBQG4RIuUVhQe6/vUIYccvhBM6alV1n9oYYGhxGWYhiquTTuDcY4ssePjpl2ERYplGKFh6O4wNGxiSXY1B7ygLzagJow+9sJq21uSFVxSQDRWBc5cyBSFlzbyiAp8cx30w7c405VOkU6yKYjKvspAJYF3LUwaB1WYXfZWxwAxG0sDyzix1mF1TEm6aCoozg40fexzDBMUyTMLkoN4b2FMTRjhxjbe/Ea16HkhTkHBAcOFOcNzOBepm4bNuNoQKOSrPDHgzu3KJBMIUolK7pBZw77qcGitvlfulLnGiWNTUkuP0OyHE1b2C0BeqVEAOymALJqz7OOEVc+cpVQCHNAWBVvf4wZJSQFEgHVIDKQXcNkok0JgGbZlHFJB2p3bX9b9qNmOk08pni6SCEJwLMXJoQaDnFbYNITJKxMlLUhYdlJJBDhjUbiRE+n0tOI2BI7u/jFegxvj4zy9bS0dNtJypMtSrSopnoWUumWVXUqKCb1xwXFC8P0H0ntej5MmWhEpcq0AzES1JKiXWZdSFBiSgMKhinN4u7Zo3RsyTYpdptEyzTU2WUUjFN2Y6qqMsh717MUaItP6MQNIaKs8tV+WmXIuqDayetUq9SlUoeD/iEh6QzZP1iVadFBciZOKilCViWFJCEap6spWHlhV6jlTxT2bpbZZVsRaLLYly7suYCgLcFagQlWd1IcuR2Rc9IJulZHXWhNsliTfUQlM5C2SpRKEpStOLEC6NlHi16PWW3JslgFmLdapc60zFBJ1FzAsXiqpUUKPs1LYjGDoPOLf0jK5NiRLdKrKhWtSsxUy/eHC6nm8ay3/SfJnqKJ0lf1edISialLBSZt5SlKQXql1ZsaPuJkiXJXadKzrPZZdqCTITLRcC0qUokTikAGjhanGLPgYx/TDSaVBMs6Ol2OaC5KQpBKSGAuXUhnzL4UzigTTHSbrZkmVZBMl2eSgoloKi6nJUpSwKEk5Vwgcz5g9tKictdIH8QuueREU1hmELBS5O7HA4RaiZNV7kziQfM0jD6W76a4Sa7F2RJqtdKUGz4nP8AijK6emvaF7HH5RGqRNJSwDEMCCGIJGbh9sYnTEw9fM/eI7KeURirLxTzQ5PEwwpiSEIi0GKEJdjliGwgKslH5ecdE2jbCuaCEM42lvWMdDg29nsUz3nqDR3rTfwAfLfBc21G4q+GBwZV5ziGoMW2RTTbchAUQsK3fh4ZcYgn6WEwgAgBIwvDPE0xjlv9uiLJOk3BBBA/CfZ7aCDLOKBQLEV3kbxFKmXmQWzxHcCO+DbJpBCWBujcQAD5w9ylqjtMT1NLUgOStIoXoSATXJiRueLXrmA2nIir8oqpU5ClJZbu5bLCp25d8FptFTXL1nHR8+oyyGyVkvRuIgPStmMyWQFMoVBDHkd0Iu3ijmmHHdCrtr+zUbXjT1LMJmFRAwJyDs+BwcgjMRadHpidcEVDUZQIBfItFJpK1oRNUUDHE4MrBTR1j02UOwxOJL+MZb1VVS9LFftU0D8O37ici8UwgrTFpvzpijmfAAeUBvG8Z1aac0wbRMSq7dCZUuUkO9JSAl+Zc840snppKOkbLaFJWmXIkolZKIKZa0lQGYClktiQne0YeHBUUWmsm6C0cpJMrSCkqaiZtnXUtR1JoH4ZxpLd0+lSptnlAidY1WOVKnyxVnCn4LSkhxyoQG8wBxMJegLT0XQqJKbPabPZrfKlTFWlBlzVrXJKpKEAp1mBCryikjalWTRnumOiLTLKV2m0ItF7VStM/raByzHWAxybmYzYVDVCA1hoMHrg2w+EXc2QXfdgzd9aRR6DtQlzbyna6RQA1PGLvSWlEdWpIJBKTln4dkY5+qgOVpRKFa0x3BTk4ao41vB4yduWFTFqGBUojgSTFlY5zoKSeD5F8jxiiXNx5wjDGGmJVryiIwwiWYSFIjiIkLnQqmT2+LeULEGjVsPW0/GOjXG9IseiKtqmIKiOIauxqCB+vmBqJbPV5ZGJmDhxq7iX4g4ONmEQzpbGhcZ7wdqcCe6Ofpv6kSsKJvJSeVdmeMFK0ej/AAzvAUtvGlYhsQGqoUY4ZCuFYPE0CmG/e2Xb6xC2NIZUm7RIZ9pc1y1icQW3w9FmJBvTFpY5GuZxA2kw8zEGt59rsa7gKc3YRJ1zHUDnMVYcSW7R2bTlRoMLQoKJTNUcR7JPEHWA53YjtOk1AMFJJLl0jAOabBSjNlEs62JCSdVRfaKP/MfR2RVpmDACg4w7boiKmke8ex8eMSy9KolP1kpKkqH3Ug8qMR3+Yk6Y4xPiPXKKNa1TpjJ9h6cvOIkJ1utCb6yKAqLYmj0rnE1l0ZNmIvolTFo+8lClCm8CA9IDVUBt843vRXTKZVikgnBKiQ1f7xRxFa4R1+dM/WLm2ZSSykqSd4I8REZjUW/SRmrK1Z5DAAYN6xgNY2gQchpRJMJFzNsaVZCITo5Ay7zD5DSsjiYPOjU7VDhXxgDSEm4AQTVQFQMD8oNjQiwSryuFYsp/sKFGY57oq9GBTnOnD1hFopZukNiD4RnlN1UZc2q6nCuTwHcpFlpGwFCQQ529/czQNZJ6UKdaL42O3PCsGhaDMk5B+FfCIiIvT9UmfflHtHbXyhToW9/dTkzBsJB7qxfC/pPL+WeuxxEag9FpuapI/hH9EOPR2YP99LHAN4JELhf4HKKGyYR0G26ymWoC+Fkh3D7c46Js16bY9SNjd0OWDkTTfEt2GkQaijJc+YKPQ7k+QiXryS5APb88obcEcRv5RNxg3SKJ9fL1thQCXySNreu+HybOVFh6+MF/VyKEFhsB8ojKSeKloO8Cc+JPe7u8NVKGfmeyLC4BlX1ljFLp3SF0BMvE4q2cN8Z72ar09MH92HKqHcHy+cSaNsV0DbCWDRaib63fIHHiYv7DYSdZiwBILbPhG2GKLWZkWUTFFKsKk8v1gpSQgBKcBzGcQ6NWXLbPhBZTGuSIj+skRIm1wzqnhBKhKSi0w4T90D9XCpSYAKCnEV2l7GohJDMkua+ngyV69ZxHaz9mrePOAkOhvePDzi1loB9VrjXsiq0MmiuI84tEqh29iI7TZAr12cYorRoJSVOE3k7HYjhGqRN3c4lCwcRXZlyha2bBmwMa3kvg4O3bnSIZ1nZnb4R6EqShQYsxyIDcczEE/QUpWKEneH5tge7ZBqkwFwZ14w7qBs7o3Evo5KTkDxKvjthVaHlk0QntevjCvIMVZLM5Jb0PnHRs5Ohkoe6kAnfHRG6Ni2GWyGExKkPCKl7IszVK+UMlIvFvGEQCTlFhZZNGo+1wHNNpETllo0KJeXu+sYkxoPh84IFjU3sEb6kdoB8YhMrLPYw9ZRns9IrTaChJJwGRLvk3lFPo7RpWq/S77o3+vCOt9o6xYQg0Brx2xeaOsbAAev1ipjujei2PRBWsJwGZcANxLAHKsWGk3RLUlDpSxelKCgxObQdZbMyWz2hj2DzgS3Avd2OT5dgjeM2A0Yh1FvVYtfqj5ReKl+vWEIZAYUY54VhU50pPqlYQWaLbqI5UmsGgqeqNBWEVJ3RcKs9Afhs4w1dmGyDQVSbNAek0NLVyHfF4ZAiu0ho4rDJUE8fVIAqtGTSlJIbHPlnzixkzSfd7D2d8JYNFKSDeIepoT5gQT1ZHr4+qRPtM92DkE4O1eeMGixqKQoEEqq17WPFOJgWSgksMfQgnTto6qSGZ8ARUhmqcji3OFb2EKyQcK4QvXbmfaIzpt81LEKIwANOfPjCr09NPvPiWNcOMPY0vpWl+rnyhdSQVJckhqlsMh8I9BsdmlTEayAo46yUvXe2148mstsM0gKSkBxUBQc7MWNNzxuei9tPWFJq6cVfhiM7BpS9M9IyULSmz3Aa3yFAsRS7dBYbXYdxboO6WaNF6ouIKyoKApeKQFJN0OHCQoY+++UdFTLHR6AgQhDlsSYjmFiPWcEWY17vGHbqbGkkmwLb2Fbag9h2ws0AYhtoNPGCAlkqIoYVE5Te0rP3j8Yx3s9BlTG1iSwBqGoNsUdu6QzZgMtJdNcak0piNXLOkXCJ5mInpWygmVMUHSlwUB0m8z0O+KHREsFRcYQ/3o/FjoawXdYip9CNZo2RdF8vsFKYVfupFPZgygBheAbnGomoGp/w0q51qNmEb4zTOgbTaroJDuqg391G3RVqXtx2wdpMVSMmH8yi8AkMfW+GHEwsoVht8tDVKrDNJMEdchqo4ZwA/qxEapUTS6jnEcwwEGtEuhbPfAyZRPPDjnBc4OIZLS6fW+FQGufIfFoYUQUDQ+tkMtAqd0ABTE9/rjEdonpKLsxyWN07/AA7QcIJWMeA8BFeVOpIyKwDwvNE2GrFSZiSdZBIxoQHaoZ/KEkaNmLBupTqipvNtrVIrQwbNVrHeovzUX8TDrJtcuysy2Aywh8UcqXRVnShV4qbCjeJ/SNb0ftgM5AlkOQaGuRfPICMvIS4L+qwf0bP7TKOd8d7jwjLLGaXt6Ba7OFDXHl5x0TBZMdEB/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584" y="1556792"/>
            <a:ext cx="2619331" cy="326106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36096" y="1744286"/>
            <a:ext cx="2381250" cy="2886075"/>
          </a:xfrm>
          <a:prstGeom prst="rect">
            <a:avLst/>
          </a:prstGeom>
        </p:spPr>
      </p:pic>
      <p:sp>
        <p:nvSpPr>
          <p:cNvPr id="8" name="TextBox 7"/>
          <p:cNvSpPr txBox="1"/>
          <p:nvPr/>
        </p:nvSpPr>
        <p:spPr>
          <a:xfrm>
            <a:off x="4283968" y="1916832"/>
            <a:ext cx="1061509" cy="2539157"/>
          </a:xfrm>
          <a:prstGeom prst="rect">
            <a:avLst/>
          </a:prstGeom>
          <a:noFill/>
        </p:spPr>
        <p:txBody>
          <a:bodyPr wrap="none" rtlCol="0">
            <a:spAutoFit/>
          </a:bodyPr>
          <a:lstStyle/>
          <a:p>
            <a:pPr algn="ctr"/>
            <a:r>
              <a:rPr lang="en-IE" dirty="0" smtClean="0"/>
              <a:t>SUC</a:t>
            </a:r>
          </a:p>
          <a:p>
            <a:pPr algn="ctr"/>
            <a:r>
              <a:rPr lang="en-IE" dirty="0" smtClean="0"/>
              <a:t>SPD</a:t>
            </a:r>
          </a:p>
          <a:p>
            <a:pPr algn="ctr"/>
            <a:r>
              <a:rPr lang="en-IE" dirty="0" smtClean="0"/>
              <a:t>TCD</a:t>
            </a:r>
          </a:p>
          <a:p>
            <a:pPr algn="ctr"/>
            <a:r>
              <a:rPr lang="en-IE" dirty="0" smtClean="0"/>
              <a:t>IADT</a:t>
            </a:r>
          </a:p>
          <a:p>
            <a:pPr algn="ctr"/>
            <a:r>
              <a:rPr lang="en-IE" dirty="0" smtClean="0"/>
              <a:t>UL</a:t>
            </a:r>
            <a:endParaRPr lang="en-IE" dirty="0"/>
          </a:p>
        </p:txBody>
      </p:sp>
      <p:cxnSp>
        <p:nvCxnSpPr>
          <p:cNvPr id="10" name="Straight Connector 9"/>
          <p:cNvCxnSpPr/>
          <p:nvPr/>
        </p:nvCxnSpPr>
        <p:spPr>
          <a:xfrm flipH="1">
            <a:off x="3347864" y="2204864"/>
            <a:ext cx="936104"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345477" y="2636912"/>
            <a:ext cx="1386763"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8" idx="3"/>
          </p:cNvCxnSpPr>
          <p:nvPr/>
        </p:nvCxnSpPr>
        <p:spPr>
          <a:xfrm>
            <a:off x="5345477" y="3186411"/>
            <a:ext cx="1386763" cy="314597"/>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345477" y="3717032"/>
            <a:ext cx="1674795"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763688" y="3825044"/>
            <a:ext cx="2736304" cy="324036"/>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150041" y="5013176"/>
            <a:ext cx="4065665" cy="1523494"/>
          </a:xfrm>
          <a:prstGeom prst="rect">
            <a:avLst/>
          </a:prstGeom>
          <a:noFill/>
        </p:spPr>
        <p:txBody>
          <a:bodyPr wrap="none" rtlCol="0">
            <a:spAutoFit/>
          </a:bodyPr>
          <a:lstStyle/>
          <a:p>
            <a:r>
              <a:rPr lang="en-IE" dirty="0" smtClean="0"/>
              <a:t>Funded by </a:t>
            </a:r>
            <a:r>
              <a:rPr lang="en-IE" dirty="0" err="1" smtClean="0">
                <a:solidFill>
                  <a:schemeClr val="accent4">
                    <a:lumMod val="75000"/>
                  </a:schemeClr>
                </a:solidFill>
              </a:rPr>
              <a:t>SCoTENS</a:t>
            </a:r>
            <a:endParaRPr lang="en-IE" dirty="0" smtClean="0">
              <a:solidFill>
                <a:schemeClr val="accent4">
                  <a:lumMod val="75000"/>
                </a:schemeClr>
              </a:solidFill>
            </a:endParaRPr>
          </a:p>
          <a:p>
            <a:r>
              <a:rPr lang="en-IE" dirty="0" smtClean="0"/>
              <a:t>TE: Teacher Education</a:t>
            </a:r>
          </a:p>
          <a:p>
            <a:r>
              <a:rPr lang="en-IE" dirty="0" smtClean="0"/>
              <a:t>NS: North &amp; South</a:t>
            </a:r>
            <a:endParaRPr lang="en-IE" dirty="0"/>
          </a:p>
        </p:txBody>
      </p:sp>
      <p:sp>
        <p:nvSpPr>
          <p:cNvPr id="30" name="Title 2"/>
          <p:cNvSpPr txBox="1">
            <a:spLocks/>
          </p:cNvSpPr>
          <p:nvPr/>
        </p:nvSpPr>
        <p:spPr>
          <a:xfrm>
            <a:off x="469766" y="404664"/>
            <a:ext cx="8229600" cy="922114"/>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lstStyle>
          <a:p>
            <a:pPr algn="ctr" fontAlgn="auto">
              <a:lnSpc>
                <a:spcPct val="100000"/>
              </a:lnSpc>
              <a:spcAft>
                <a:spcPts val="0"/>
              </a:spcAft>
            </a:pPr>
            <a:r>
              <a:rPr lang="en-GB" smtClean="0"/>
              <a:t>1.  INTRODUCTION</a:t>
            </a:r>
            <a:endParaRPr lang="en-GB" dirty="0"/>
          </a:p>
        </p:txBody>
      </p:sp>
    </p:spTree>
    <p:extLst>
      <p:ext uri="{BB962C8B-B14F-4D97-AF65-F5344CB8AC3E}">
        <p14:creationId xmlns:p14="http://schemas.microsoft.com/office/powerpoint/2010/main" val="41221059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4694538"/>
              </p:ext>
            </p:extLst>
          </p:nvPr>
        </p:nvGraphicFramePr>
        <p:xfrm>
          <a:off x="539552" y="404664"/>
          <a:ext cx="8424937" cy="5418126"/>
        </p:xfrm>
        <a:graphic>
          <a:graphicData uri="http://schemas.openxmlformats.org/drawingml/2006/table">
            <a:tbl>
              <a:tblPr firstRow="1" firstCol="1" bandRow="1">
                <a:tableStyleId>{5C22544A-7EE6-4342-B048-85BDC9FD1C3A}</a:tableStyleId>
              </a:tblPr>
              <a:tblGrid>
                <a:gridCol w="2016224"/>
                <a:gridCol w="1944216"/>
                <a:gridCol w="1872208"/>
                <a:gridCol w="1296144"/>
                <a:gridCol w="1296145"/>
              </a:tblGrid>
              <a:tr h="377687">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N1</a:t>
                      </a:r>
                    </a:p>
                  </a:txBody>
                  <a:tcPr marL="68580" marR="68580" marT="0" marB="0"/>
                </a:tc>
                <a:tc>
                  <a:txBody>
                    <a:bodyPr/>
                    <a:lstStyle/>
                    <a:p>
                      <a:pPr>
                        <a:lnSpc>
                          <a:spcPct val="107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N2</a:t>
                      </a:r>
                    </a:p>
                  </a:txBody>
                  <a:tcPr marL="68580" marR="68580" marT="0" marB="0"/>
                </a:tc>
                <a:tc>
                  <a:txBody>
                    <a:bodyPr/>
                    <a:lstStyle/>
                    <a:p>
                      <a:pPr>
                        <a:lnSpc>
                          <a:spcPct val="107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N3</a:t>
                      </a:r>
                    </a:p>
                  </a:txBody>
                  <a:tcPr marL="68580" marR="68580" marT="0" marB="0"/>
                </a:tc>
                <a:tc>
                  <a:txBody>
                    <a:bodyPr/>
                    <a:lstStyle/>
                    <a:p>
                      <a:pPr>
                        <a:lnSpc>
                          <a:spcPct val="107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Count</a:t>
                      </a:r>
                    </a:p>
                  </a:txBody>
                  <a:tcPr marL="68580" marR="68580" marT="0" marB="0"/>
                </a:tc>
              </a:tr>
              <a:tr h="473498">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Repetition/Practice</a:t>
                      </a: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n-GB" sz="2400" b="1">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tc>
              </a:tr>
              <a:tr h="473498">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Practical or applied</a:t>
                      </a: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n-GB" sz="2400" b="1">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tc>
              </a:tr>
              <a:tr h="473498">
                <a:tc>
                  <a:txBody>
                    <a:bodyPr/>
                    <a:lstStyle/>
                    <a:p>
                      <a:pPr>
                        <a:lnSpc>
                          <a:spcPct val="107000"/>
                        </a:lnSpc>
                        <a:spcAft>
                          <a:spcPts val="0"/>
                        </a:spcAft>
                      </a:pPr>
                      <a:r>
                        <a:rPr lang="en-GB" sz="1800" smtClean="0">
                          <a:effectLst/>
                          <a:latin typeface="Calibri" panose="020F0502020204030204" pitchFamily="34" charset="0"/>
                          <a:ea typeface="Calibri" panose="020F0502020204030204" pitchFamily="34" charset="0"/>
                          <a:cs typeface="Times New Roman" panose="02020603050405020304" pitchFamily="18" charset="0"/>
                        </a:rPr>
                        <a:t>Rote</a:t>
                      </a:r>
                      <a:r>
                        <a:rPr lang="en-GB" sz="1800" baseline="0" smtClean="0">
                          <a:effectLst/>
                          <a:latin typeface="Calibri" panose="020F0502020204030204" pitchFamily="34" charset="0"/>
                          <a:ea typeface="Calibri" panose="020F0502020204030204" pitchFamily="34" charset="0"/>
                          <a:cs typeface="Times New Roman" panose="02020603050405020304" pitchFamily="18" charset="0"/>
                        </a:rPr>
                        <a:t> learning</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a:lnSpc>
                          <a:spcPct val="107000"/>
                        </a:lnSpc>
                        <a:spcAft>
                          <a:spcPts val="0"/>
                        </a:spcAft>
                      </a:pPr>
                      <a:r>
                        <a:rPr lang="en-GB" sz="2400" b="1">
                          <a:effectLst/>
                          <a:latin typeface="Calibri" panose="020F0502020204030204" pitchFamily="34" charset="0"/>
                          <a:ea typeface="Calibri" panose="020F0502020204030204" pitchFamily="34" charset="0"/>
                          <a:cs typeface="Times New Roman" panose="02020603050405020304" pitchFamily="18" charset="0"/>
                        </a:rPr>
                        <a:t>16</a:t>
                      </a:r>
                    </a:p>
                  </a:txBody>
                  <a:tcPr marL="68580" marR="68580" marT="0" marB="0"/>
                </a:tc>
              </a:tr>
              <a:tr h="710246">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Understanding ( or lack of understanding)</a:t>
                      </a: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1+, 4-</a:t>
                      </a: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a:lnSpc>
                          <a:spcPct val="107000"/>
                        </a:lnSpc>
                        <a:spcAft>
                          <a:spcPts val="0"/>
                        </a:spcAft>
                      </a:pPr>
                      <a:r>
                        <a:rPr lang="en-GB" sz="2400" b="1">
                          <a:effectLst/>
                          <a:latin typeface="Calibri" panose="020F0502020204030204" pitchFamily="34" charset="0"/>
                          <a:ea typeface="Calibri" panose="020F0502020204030204" pitchFamily="34" charset="0"/>
                          <a:cs typeface="Times New Roman" panose="02020603050405020304" pitchFamily="18" charset="0"/>
                        </a:rPr>
                        <a:t>3+, 1-</a:t>
                      </a:r>
                    </a:p>
                  </a:txBody>
                  <a:tcPr marL="68580" marR="68580" marT="0" marB="0"/>
                </a:tc>
              </a:tr>
              <a:tr h="236749">
                <a:tc>
                  <a:txBody>
                    <a:bodyPr/>
                    <a:lstStyle/>
                    <a:p>
                      <a:pPr>
                        <a:lnSpc>
                          <a:spcPct val="107000"/>
                        </a:lnSpc>
                        <a:spcAft>
                          <a:spcPts val="0"/>
                        </a:spcAft>
                      </a:pPr>
                      <a:r>
                        <a:rPr lang="en-GB"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Work with others</a:t>
                      </a:r>
                    </a:p>
                  </a:txBody>
                  <a:tcPr marL="68580" marR="68580" marT="0" marB="0">
                    <a:solidFill>
                      <a:srgbClr val="FFFF00"/>
                    </a:solidFill>
                  </a:tcPr>
                </a:tc>
                <a:tc>
                  <a:txBody>
                    <a:bodyPr/>
                    <a:lstStyle/>
                    <a:p>
                      <a:pPr>
                        <a:lnSpc>
                          <a:spcPct val="107000"/>
                        </a:lnSpc>
                        <a:spcAft>
                          <a:spcPts val="0"/>
                        </a:spcAft>
                      </a:pPr>
                      <a:r>
                        <a:rPr lang="en-GB"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  1-</a:t>
                      </a:r>
                    </a:p>
                  </a:txBody>
                  <a:tcPr marL="68580" marR="68580" marT="0" marB="0">
                    <a:solidFill>
                      <a:srgbClr val="FFFF00"/>
                    </a:solidFill>
                  </a:tcPr>
                </a:tc>
                <a:tc>
                  <a:txBody>
                    <a:bodyPr/>
                    <a:lstStyle/>
                    <a:p>
                      <a:pPr>
                        <a:lnSpc>
                          <a:spcPct val="107000"/>
                        </a:lnSpc>
                        <a:spcAft>
                          <a:spcPts val="0"/>
                        </a:spcAft>
                      </a:pPr>
                      <a:r>
                        <a:rPr lang="en-GB"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solidFill>
                      <a:srgbClr val="FFFF00"/>
                    </a:solidFill>
                  </a:tcPr>
                </a:tc>
                <a:tc>
                  <a:txBody>
                    <a:bodyPr/>
                    <a:lstStyle/>
                    <a:p>
                      <a:pPr>
                        <a:lnSpc>
                          <a:spcPct val="107000"/>
                        </a:lnSpc>
                        <a:spcAft>
                          <a:spcPts val="0"/>
                        </a:spcAft>
                      </a:pPr>
                      <a:r>
                        <a:rPr lang="en-GB"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solidFill>
                      <a:srgbClr val="FFFF00"/>
                    </a:solidFill>
                  </a:tcPr>
                </a:tc>
                <a:tc>
                  <a:txBody>
                    <a:bodyPr/>
                    <a:lstStyle/>
                    <a:p>
                      <a:pPr>
                        <a:lnSpc>
                          <a:spcPct val="107000"/>
                        </a:lnSpc>
                        <a:spcAft>
                          <a:spcPts val="0"/>
                        </a:spcAft>
                      </a:pPr>
                      <a:r>
                        <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 1-</a:t>
                      </a:r>
                    </a:p>
                  </a:txBody>
                  <a:tcPr marL="68580" marR="68580" marT="0" marB="0">
                    <a:solidFill>
                      <a:srgbClr val="FFFF00"/>
                    </a:solidFill>
                  </a:tcPr>
                </a:tc>
              </a:tr>
              <a:tr h="710246">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Other: </a:t>
                      </a:r>
                    </a:p>
                  </a:txBody>
                  <a:tcPr marL="68580" marR="68580" marT="0" marB="0"/>
                </a:tc>
                <a:tc>
                  <a:txBody>
                    <a:bodyPr/>
                    <a:lstStyle/>
                    <a:p>
                      <a:pP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Symbols </a:t>
                      </a:r>
                    </a:p>
                    <a:p>
                      <a:pP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Only one way </a:t>
                      </a:r>
                    </a:p>
                    <a:p>
                      <a:pP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Khan academy</a:t>
                      </a:r>
                    </a:p>
                  </a:txBody>
                  <a:tcPr marL="68580" marR="68580" marT="0" marB="0"/>
                </a:tc>
                <a:tc>
                  <a:txBody>
                    <a:bodyPr/>
                    <a:lstStyle/>
                    <a:p>
                      <a:pP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Lose yourself </a:t>
                      </a:r>
                    </a:p>
                    <a:p>
                      <a:pP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Check </a:t>
                      </a:r>
                      <a:r>
                        <a:rPr lang="en-GB" sz="2400" dirty="0" smtClean="0">
                          <a:effectLst/>
                          <a:latin typeface="Calibri" panose="020F0502020204030204" pitchFamily="34" charset="0"/>
                          <a:ea typeface="Calibri" panose="020F0502020204030204" pitchFamily="34" charset="0"/>
                          <a:cs typeface="Times New Roman" panose="02020603050405020304" pitchFamily="18" charset="0"/>
                        </a:rPr>
                        <a:t>answers</a:t>
                      </a:r>
                    </a:p>
                    <a:p>
                      <a:pPr>
                        <a:lnSpc>
                          <a:spcPct val="107000"/>
                        </a:lnSpc>
                        <a:spcAft>
                          <a:spcPts val="0"/>
                        </a:spcAft>
                      </a:pPr>
                      <a:r>
                        <a:rPr lang="en-GB" sz="2400" dirty="0" smtClean="0">
                          <a:effectLst/>
                          <a:latin typeface="Calibri" panose="020F0502020204030204" pitchFamily="34" charset="0"/>
                          <a:ea typeface="Calibri" panose="020F0502020204030204" pitchFamily="34" charset="0"/>
                          <a:cs typeface="Times New Roman" panose="02020603050405020304" pitchFamily="18" charset="0"/>
                        </a:rPr>
                        <a:t>Level of challenge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Mistakes </a:t>
                      </a:r>
                    </a:p>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nSpc>
                          <a:spcPct val="107000"/>
                        </a:lnSpc>
                        <a:spcAft>
                          <a:spcPts val="0"/>
                        </a:spcAft>
                      </a:pPr>
                      <a:r>
                        <a:rPr lang="en-GB" sz="2400" b="1"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tc>
              </a:tr>
            </a:tbl>
          </a:graphicData>
        </a:graphic>
      </p:graphicFrame>
    </p:spTree>
    <p:extLst>
      <p:ext uri="{BB962C8B-B14F-4D97-AF65-F5344CB8AC3E}">
        <p14:creationId xmlns:p14="http://schemas.microsoft.com/office/powerpoint/2010/main" val="2670110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i="1" dirty="0"/>
              <a:t> I also liked helping other people to discover the answers to difficult questions by sharing my views of what method should be used to figure out the answer.   All of my primary school teachers have influenced this attitude towards maths for me. They encouraged and challenged me to continue working at my own pace and also encouraged me to share my ideas with others.</a:t>
            </a:r>
            <a:r>
              <a:rPr lang="en-GB" i="1" dirty="0" smtClean="0"/>
              <a:t>			</a:t>
            </a:r>
            <a:r>
              <a:rPr lang="en-GB" sz="1800" i="1" dirty="0" smtClean="0"/>
              <a:t>117, N1 SPD</a:t>
            </a:r>
            <a:endParaRPr lang="en-GB" sz="1800" i="1" dirty="0"/>
          </a:p>
        </p:txBody>
      </p:sp>
      <p:sp>
        <p:nvSpPr>
          <p:cNvPr id="3" name="Title 2"/>
          <p:cNvSpPr>
            <a:spLocks noGrp="1"/>
          </p:cNvSpPr>
          <p:nvPr>
            <p:ph type="title"/>
          </p:nvPr>
        </p:nvSpPr>
        <p:spPr/>
        <p:txBody>
          <a:bodyPr/>
          <a:lstStyle/>
          <a:p>
            <a:r>
              <a:rPr lang="en-GB" dirty="0" smtClean="0"/>
              <a:t>Working with others</a:t>
            </a:r>
            <a:endParaRPr lang="en-GB" dirty="0"/>
          </a:p>
        </p:txBody>
      </p:sp>
    </p:spTree>
    <p:extLst>
      <p:ext uri="{BB962C8B-B14F-4D97-AF65-F5344CB8AC3E}">
        <p14:creationId xmlns:p14="http://schemas.microsoft.com/office/powerpoint/2010/main" val="31108393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i="1" dirty="0"/>
              <a:t> Mathematics at 3rd level was enjoyable because I got to work with others and share knowledge and ideas about </a:t>
            </a:r>
            <a:r>
              <a:rPr lang="en-GB" i="1" dirty="0" smtClean="0"/>
              <a:t>maths	</a:t>
            </a:r>
          </a:p>
          <a:p>
            <a:pPr marL="109728" indent="0">
              <a:buNone/>
            </a:pPr>
            <a:r>
              <a:rPr lang="en-GB" sz="1800" i="1" dirty="0"/>
              <a:t>	</a:t>
            </a:r>
            <a:r>
              <a:rPr lang="en-GB" sz="1800" i="1" dirty="0" smtClean="0"/>
              <a:t>						205, N1 UL</a:t>
            </a:r>
          </a:p>
          <a:p>
            <a:pPr marL="109728" indent="0">
              <a:buNone/>
            </a:pPr>
            <a:endParaRPr lang="en-GB" sz="1800" i="1" dirty="0"/>
          </a:p>
          <a:p>
            <a:r>
              <a:rPr lang="en-GB" i="1" dirty="0" smtClean="0"/>
              <a:t>Always </a:t>
            </a:r>
            <a:r>
              <a:rPr lang="en-GB" i="1" dirty="0"/>
              <a:t>better to study with </a:t>
            </a:r>
            <a:r>
              <a:rPr lang="en-GB" i="1" dirty="0" smtClean="0"/>
              <a:t>friend</a:t>
            </a:r>
          </a:p>
          <a:p>
            <a:pPr marL="2057400" lvl="8" indent="0">
              <a:buNone/>
            </a:pPr>
            <a:r>
              <a:rPr lang="en-GB" i="1" dirty="0"/>
              <a:t>	</a:t>
            </a:r>
            <a:r>
              <a:rPr lang="en-GB" i="1" dirty="0" smtClean="0"/>
              <a:t>				</a:t>
            </a:r>
            <a:r>
              <a:rPr lang="en-GB" i="1" dirty="0"/>
              <a:t>214, N1 </a:t>
            </a:r>
            <a:r>
              <a:rPr lang="en-GB" i="1" dirty="0" smtClean="0"/>
              <a:t>UL	</a:t>
            </a:r>
          </a:p>
          <a:p>
            <a:r>
              <a:rPr lang="en-GB" i="1" dirty="0" smtClean="0"/>
              <a:t>Helping other people (and) sharing my views of what method should be used</a:t>
            </a:r>
          </a:p>
          <a:p>
            <a:pPr marL="109728" indent="0">
              <a:buNone/>
            </a:pPr>
            <a:r>
              <a:rPr lang="en-GB" i="1" dirty="0"/>
              <a:t>	</a:t>
            </a:r>
            <a:r>
              <a:rPr lang="en-GB" i="1" dirty="0" smtClean="0"/>
              <a:t>						</a:t>
            </a:r>
            <a:r>
              <a:rPr lang="en-GB" sz="1600" i="1" dirty="0"/>
              <a:t>117, N2 SPD</a:t>
            </a:r>
          </a:p>
          <a:p>
            <a:pPr marL="1600200" lvl="6" indent="0">
              <a:buNone/>
            </a:pPr>
            <a:r>
              <a:rPr lang="en-GB" i="1" dirty="0"/>
              <a:t>	</a:t>
            </a:r>
            <a:r>
              <a:rPr lang="en-GB" i="1" dirty="0" smtClean="0"/>
              <a:t>					</a:t>
            </a:r>
            <a:endParaRPr lang="en-GB" i="1" dirty="0"/>
          </a:p>
          <a:p>
            <a:pPr marL="1600200" lvl="6" indent="0">
              <a:buNone/>
            </a:pPr>
            <a:endParaRPr lang="en-GB" i="1" dirty="0"/>
          </a:p>
          <a:p>
            <a:pPr marL="1600200" lvl="6" indent="0">
              <a:buNone/>
            </a:pPr>
            <a:endParaRPr lang="en-GB" i="1" dirty="0"/>
          </a:p>
        </p:txBody>
      </p:sp>
      <p:sp>
        <p:nvSpPr>
          <p:cNvPr id="3" name="Title 2"/>
          <p:cNvSpPr>
            <a:spLocks noGrp="1"/>
          </p:cNvSpPr>
          <p:nvPr>
            <p:ph type="title"/>
          </p:nvPr>
        </p:nvSpPr>
        <p:spPr/>
        <p:txBody>
          <a:bodyPr/>
          <a:lstStyle/>
          <a:p>
            <a:r>
              <a:rPr lang="en-GB" dirty="0" smtClean="0"/>
              <a:t>Working with others</a:t>
            </a:r>
            <a:endParaRPr lang="en-GB" dirty="0"/>
          </a:p>
        </p:txBody>
      </p:sp>
    </p:spTree>
    <p:extLst>
      <p:ext uri="{BB962C8B-B14F-4D97-AF65-F5344CB8AC3E}">
        <p14:creationId xmlns:p14="http://schemas.microsoft.com/office/powerpoint/2010/main" val="30254034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i="1" dirty="0"/>
              <a:t> Conversations around maths were non </a:t>
            </a:r>
            <a:r>
              <a:rPr lang="en-GB" i="1" dirty="0" smtClean="0"/>
              <a:t>existent	</a:t>
            </a:r>
          </a:p>
          <a:p>
            <a:pPr marL="109728" indent="0">
              <a:buNone/>
            </a:pPr>
            <a:r>
              <a:rPr lang="en-GB" sz="1800" i="1" dirty="0" smtClean="0"/>
              <a:t>						130, N1 SPD</a:t>
            </a:r>
            <a:endParaRPr lang="en-GB" sz="1800" i="1" dirty="0"/>
          </a:p>
        </p:txBody>
      </p:sp>
      <p:sp>
        <p:nvSpPr>
          <p:cNvPr id="3" name="Title 2"/>
          <p:cNvSpPr>
            <a:spLocks noGrp="1"/>
          </p:cNvSpPr>
          <p:nvPr>
            <p:ph type="title"/>
          </p:nvPr>
        </p:nvSpPr>
        <p:spPr/>
        <p:txBody>
          <a:bodyPr/>
          <a:lstStyle/>
          <a:p>
            <a:r>
              <a:rPr lang="en-GB" dirty="0" smtClean="0"/>
              <a:t>Working with others</a:t>
            </a:r>
            <a:endParaRPr lang="en-GB" dirty="0"/>
          </a:p>
        </p:txBody>
      </p:sp>
    </p:spTree>
    <p:extLst>
      <p:ext uri="{BB962C8B-B14F-4D97-AF65-F5344CB8AC3E}">
        <p14:creationId xmlns:p14="http://schemas.microsoft.com/office/powerpoint/2010/main" val="15645838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8153400" cy="5562600"/>
          </a:xfrm>
        </p:spPr>
        <p:txBody>
          <a:bodyPr>
            <a:normAutofit/>
          </a:bodyPr>
          <a:lstStyle/>
          <a:p>
            <a:r>
              <a:rPr lang="en-US" dirty="0"/>
              <a:t>Collaborative working in mathematics is not mentioned/valued by the students</a:t>
            </a:r>
          </a:p>
          <a:p>
            <a:pPr marL="109728" indent="0">
              <a:buNone/>
            </a:pPr>
            <a:endParaRPr lang="en-US" dirty="0" smtClean="0"/>
          </a:p>
          <a:p>
            <a:r>
              <a:rPr lang="en-US" dirty="0" smtClean="0"/>
              <a:t>Students’ experience of mathematics is not collaborative and in fact actively opposed to cooperative learning in 1 case. </a:t>
            </a:r>
          </a:p>
          <a:p>
            <a:endParaRPr lang="en-US" dirty="0" smtClean="0"/>
          </a:p>
          <a:p>
            <a:r>
              <a:rPr lang="en-US" dirty="0" smtClean="0"/>
              <a:t>Most students report rote learning and repetition of exercises.</a:t>
            </a:r>
          </a:p>
          <a:p>
            <a:endParaRPr lang="en-GB" dirty="0"/>
          </a:p>
          <a:p>
            <a:endParaRPr lang="en-US" dirty="0" smtClean="0"/>
          </a:p>
          <a:p>
            <a:endParaRPr lang="en-US" dirty="0" smtClean="0"/>
          </a:p>
        </p:txBody>
      </p:sp>
      <p:sp>
        <p:nvSpPr>
          <p:cNvPr id="2" name="Title 1"/>
          <p:cNvSpPr>
            <a:spLocks noGrp="1"/>
          </p:cNvSpPr>
          <p:nvPr>
            <p:ph type="title"/>
          </p:nvPr>
        </p:nvSpPr>
        <p:spPr>
          <a:xfrm>
            <a:off x="609600" y="0"/>
            <a:ext cx="7742411" cy="979512"/>
          </a:xfrm>
        </p:spPr>
        <p:txBody>
          <a:bodyPr>
            <a:normAutofit/>
          </a:bodyPr>
          <a:lstStyle/>
          <a:p>
            <a:pPr algn="ctr"/>
            <a:r>
              <a:rPr lang="en-US" dirty="0"/>
              <a:t>5</a:t>
            </a:r>
            <a:r>
              <a:rPr lang="en-US" b="1" dirty="0" smtClean="0"/>
              <a:t>.  CONCLUSION</a:t>
            </a:r>
            <a:endParaRPr lang="en-US" b="1"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6416" y="188640"/>
            <a:ext cx="672075"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7023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8153400" cy="5562600"/>
          </a:xfrm>
        </p:spPr>
        <p:txBody>
          <a:bodyPr>
            <a:normAutofit/>
          </a:bodyPr>
          <a:lstStyle/>
          <a:p>
            <a:endParaRPr lang="en-US" dirty="0" smtClean="0"/>
          </a:p>
          <a:p>
            <a:endParaRPr lang="en-US" dirty="0"/>
          </a:p>
          <a:p>
            <a:endParaRPr lang="en-US" dirty="0" smtClean="0"/>
          </a:p>
          <a:p>
            <a:r>
              <a:rPr lang="en-US" dirty="0" smtClean="0"/>
              <a:t>What impact will this have on teaching strategies adopted by these students?</a:t>
            </a:r>
          </a:p>
          <a:p>
            <a:pPr lvl="1"/>
            <a:r>
              <a:rPr lang="en-US" dirty="0" smtClean="0"/>
              <a:t>Little evidence of self reflection on this aspect.</a:t>
            </a:r>
            <a:endParaRPr lang="en-US" dirty="0"/>
          </a:p>
          <a:p>
            <a:pPr marL="393192" lvl="1" indent="0">
              <a:buNone/>
            </a:pPr>
            <a:endParaRPr lang="en-US" dirty="0" smtClean="0"/>
          </a:p>
          <a:p>
            <a:endParaRPr lang="en-GB" dirty="0"/>
          </a:p>
          <a:p>
            <a:r>
              <a:rPr lang="en-US" dirty="0" smtClean="0"/>
              <a:t>Hope for the future??</a:t>
            </a:r>
          </a:p>
          <a:p>
            <a:endParaRPr lang="en-US" dirty="0" smtClean="0"/>
          </a:p>
        </p:txBody>
      </p:sp>
      <p:sp>
        <p:nvSpPr>
          <p:cNvPr id="2" name="Title 1"/>
          <p:cNvSpPr>
            <a:spLocks noGrp="1"/>
          </p:cNvSpPr>
          <p:nvPr>
            <p:ph type="title"/>
          </p:nvPr>
        </p:nvSpPr>
        <p:spPr>
          <a:xfrm>
            <a:off x="609600" y="0"/>
            <a:ext cx="7742411" cy="979512"/>
          </a:xfrm>
        </p:spPr>
        <p:txBody>
          <a:bodyPr>
            <a:normAutofit/>
          </a:bodyPr>
          <a:lstStyle/>
          <a:p>
            <a:pPr algn="ctr"/>
            <a:r>
              <a:rPr lang="en-US" dirty="0"/>
              <a:t>5</a:t>
            </a:r>
            <a:r>
              <a:rPr lang="en-US" b="1" dirty="0" smtClean="0"/>
              <a:t>.  CONCLUSION</a:t>
            </a:r>
            <a:endParaRPr lang="en-US" b="1"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6416" y="188640"/>
            <a:ext cx="672075"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904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04664"/>
            <a:ext cx="8229600" cy="5472608"/>
          </a:xfrm>
        </p:spPr>
        <p:txBody>
          <a:bodyPr>
            <a:normAutofit/>
          </a:bodyPr>
          <a:lstStyle/>
          <a:p>
            <a:r>
              <a:rPr lang="en-GB" dirty="0" smtClean="0">
                <a:solidFill>
                  <a:schemeClr val="accent4">
                    <a:lumMod val="75000"/>
                  </a:schemeClr>
                </a:solidFill>
              </a:rPr>
              <a:t>Mathematical Identity (MI)</a:t>
            </a:r>
          </a:p>
          <a:p>
            <a:pPr lvl="1">
              <a:spcBef>
                <a:spcPts val="400"/>
              </a:spcBef>
            </a:pPr>
            <a:r>
              <a:rPr lang="en-GB" dirty="0" smtClean="0"/>
              <a:t>The multi-faceted relationship one has with mathematics, including knowledge, experiences and perceptions of oneself and others</a:t>
            </a:r>
          </a:p>
          <a:p>
            <a:pPr lvl="2"/>
            <a:r>
              <a:rPr lang="en-IE" dirty="0" err="1" smtClean="0"/>
              <a:t>Grootenboer</a:t>
            </a:r>
            <a:r>
              <a:rPr lang="en-IE" dirty="0" smtClean="0"/>
              <a:t>, Smith &amp; Lowrie, 2006</a:t>
            </a:r>
            <a:r>
              <a:rPr lang="en-GB" dirty="0" smtClean="0"/>
              <a:t> </a:t>
            </a:r>
          </a:p>
          <a:p>
            <a:pPr lvl="2"/>
            <a:r>
              <a:rPr lang="en-GB" dirty="0" err="1" smtClean="0"/>
              <a:t>Kaasila</a:t>
            </a:r>
            <a:r>
              <a:rPr lang="en-GB" dirty="0" smtClean="0"/>
              <a:t>, 2007</a:t>
            </a:r>
          </a:p>
          <a:p>
            <a:pPr lvl="2"/>
            <a:r>
              <a:rPr lang="en-GB" dirty="0" err="1" smtClean="0"/>
              <a:t>Sfard</a:t>
            </a:r>
            <a:r>
              <a:rPr lang="en-GB" dirty="0" smtClean="0"/>
              <a:t> &amp; </a:t>
            </a:r>
            <a:r>
              <a:rPr lang="en-GB" dirty="0" err="1" smtClean="0"/>
              <a:t>Prusak</a:t>
            </a:r>
            <a:r>
              <a:rPr lang="en-GB" dirty="0" smtClean="0"/>
              <a:t>, 2005</a:t>
            </a:r>
          </a:p>
          <a:p>
            <a:pPr lvl="2"/>
            <a:r>
              <a:rPr lang="en-GB" dirty="0" smtClean="0"/>
              <a:t>Wenger, 1998</a:t>
            </a:r>
          </a:p>
          <a:p>
            <a:r>
              <a:rPr lang="en-GB" dirty="0" smtClean="0">
                <a:solidFill>
                  <a:schemeClr val="accent4">
                    <a:lumMod val="75000"/>
                  </a:schemeClr>
                </a:solidFill>
              </a:rPr>
              <a:t>Narrative</a:t>
            </a:r>
          </a:p>
          <a:p>
            <a:pPr lvl="2"/>
            <a:r>
              <a:rPr lang="en-GB" dirty="0" err="1" smtClean="0"/>
              <a:t>Clandinin</a:t>
            </a:r>
            <a:r>
              <a:rPr lang="en-GB" dirty="0" smtClean="0"/>
              <a:t> &amp; Connelly, 2000</a:t>
            </a:r>
          </a:p>
          <a:p>
            <a:pPr lvl="2"/>
            <a:r>
              <a:rPr lang="en-GB" dirty="0" err="1" smtClean="0"/>
              <a:t>Lutovac</a:t>
            </a:r>
            <a:r>
              <a:rPr lang="en-GB" dirty="0" smtClean="0"/>
              <a:t> &amp; </a:t>
            </a:r>
            <a:r>
              <a:rPr lang="en-GB" dirty="0" err="1" smtClean="0"/>
              <a:t>Kaasila</a:t>
            </a:r>
            <a:r>
              <a:rPr lang="en-GB" dirty="0" smtClean="0"/>
              <a:t>, 2009</a:t>
            </a:r>
          </a:p>
          <a:p>
            <a:pPr>
              <a:lnSpc>
                <a:spcPct val="150000"/>
              </a:lnSpc>
              <a:spcBef>
                <a:spcPts val="600"/>
              </a:spcBef>
            </a:pPr>
            <a:r>
              <a:rPr lang="en-GB" dirty="0" smtClean="0"/>
              <a:t>The study:  </a:t>
            </a:r>
            <a:r>
              <a:rPr lang="en-GB" dirty="0" smtClean="0">
                <a:solidFill>
                  <a:schemeClr val="accent4">
                    <a:lumMod val="75000"/>
                  </a:schemeClr>
                </a:solidFill>
              </a:rPr>
              <a:t>MINT</a:t>
            </a:r>
          </a:p>
          <a:p>
            <a:pPr lvl="1"/>
            <a:r>
              <a:rPr lang="en-GB" dirty="0" smtClean="0"/>
              <a:t>Mathematical Identity using Narrative as a Tool</a:t>
            </a:r>
          </a:p>
          <a:p>
            <a:pPr>
              <a:buNone/>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548680"/>
            <a:ext cx="8229600" cy="5256584"/>
          </a:xfrm>
        </p:spPr>
        <p:txBody>
          <a:bodyPr>
            <a:normAutofit/>
          </a:bodyPr>
          <a:lstStyle/>
          <a:p>
            <a:pPr>
              <a:spcBef>
                <a:spcPts val="1600"/>
              </a:spcBef>
            </a:pPr>
            <a:r>
              <a:rPr lang="en-GB" dirty="0" smtClean="0"/>
              <a:t>Theoretical Framework</a:t>
            </a:r>
          </a:p>
          <a:p>
            <a:pPr lvl="1">
              <a:spcBef>
                <a:spcPts val="1600"/>
              </a:spcBef>
            </a:pPr>
            <a:r>
              <a:rPr lang="en-GB" dirty="0" smtClean="0"/>
              <a:t>See our ATEE </a:t>
            </a:r>
            <a:r>
              <a:rPr lang="en-GB" dirty="0" err="1" smtClean="0"/>
              <a:t>Halden</a:t>
            </a:r>
            <a:r>
              <a:rPr lang="en-GB" dirty="0" smtClean="0"/>
              <a:t> paper (Eaton et al, 2014)</a:t>
            </a:r>
            <a:br>
              <a:rPr lang="en-GB" dirty="0" smtClean="0"/>
            </a:br>
            <a:endParaRPr lang="en-GB" dirty="0" smtClean="0"/>
          </a:p>
          <a:p>
            <a:pPr>
              <a:spcBef>
                <a:spcPts val="1600"/>
              </a:spcBef>
            </a:pPr>
            <a:r>
              <a:rPr lang="en-GB" dirty="0" smtClean="0"/>
              <a:t>Focus of the paper</a:t>
            </a:r>
          </a:p>
          <a:p>
            <a:pPr lvl="1">
              <a:spcBef>
                <a:spcPts val="400"/>
              </a:spcBef>
            </a:pPr>
            <a:r>
              <a:rPr lang="en-GB" dirty="0" smtClean="0"/>
              <a:t>Results of use of online instrument to elicit students’ MI</a:t>
            </a:r>
          </a:p>
          <a:p>
            <a:pPr lvl="1">
              <a:spcBef>
                <a:spcPts val="400"/>
              </a:spcBef>
            </a:pPr>
            <a:r>
              <a:rPr lang="en-GB" dirty="0" smtClean="0"/>
              <a:t>Pre-service teachers (primary &amp; post-primary)</a:t>
            </a:r>
          </a:p>
          <a:p>
            <a:pPr lvl="1">
              <a:spcBef>
                <a:spcPts val="400"/>
              </a:spcBef>
            </a:pPr>
            <a:r>
              <a:rPr lang="en-GB" dirty="0" smtClean="0"/>
              <a:t>One of 7 themes, namely </a:t>
            </a:r>
            <a:br>
              <a:rPr lang="en-GB" dirty="0" smtClean="0"/>
            </a:br>
            <a:r>
              <a:rPr lang="en-GB" sz="2700" dirty="0">
                <a:solidFill>
                  <a:schemeClr val="accent4">
                    <a:lumMod val="75000"/>
                  </a:schemeClr>
                </a:solidFill>
              </a:rPr>
              <a:t>ways of working in mathematics</a:t>
            </a:r>
            <a:endParaRPr lang="en-US" sz="2700" dirty="0">
              <a:solidFill>
                <a:schemeClr val="accent4">
                  <a:lumMod val="75000"/>
                </a:schemeClr>
              </a:solidFill>
            </a:endParaRPr>
          </a:p>
          <a:p>
            <a:pPr lvl="1">
              <a:spcBef>
                <a:spcPts val="400"/>
              </a:spcBef>
            </a:pPr>
            <a:r>
              <a:rPr lang="en-US" dirty="0" smtClean="0"/>
              <a:t>Aspects of MI emerging from examining this theme</a:t>
            </a:r>
          </a:p>
          <a:p>
            <a:pPr lvl="1">
              <a:spcBef>
                <a:spcPts val="400"/>
              </a:spcBef>
            </a:pPr>
            <a:endParaRPr lang="en-GB" dirty="0" smtClean="0"/>
          </a:p>
          <a:p>
            <a:pPr>
              <a:buNone/>
            </a:pPr>
            <a:endParaRPr lang="en-GB" dirty="0"/>
          </a:p>
        </p:txBody>
      </p:sp>
    </p:spTree>
    <p:extLst>
      <p:ext uri="{BB962C8B-B14F-4D97-AF65-F5344CB8AC3E}">
        <p14:creationId xmlns:p14="http://schemas.microsoft.com/office/powerpoint/2010/main" val="3793232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7619999" cy="1242119"/>
          </a:xfrm>
        </p:spPr>
        <p:txBody>
          <a:bodyPr>
            <a:noAutofit/>
          </a:bodyPr>
          <a:lstStyle/>
          <a:p>
            <a:pPr algn="ctr"/>
            <a:r>
              <a:rPr lang="en-US" dirty="0"/>
              <a:t>2</a:t>
            </a:r>
            <a:r>
              <a:rPr lang="en-US" b="1" dirty="0" smtClean="0"/>
              <a:t>.  BACKGROUND</a:t>
            </a:r>
            <a:endParaRPr lang="en-US" b="1" dirty="0"/>
          </a:p>
        </p:txBody>
      </p:sp>
      <p:sp>
        <p:nvSpPr>
          <p:cNvPr id="4" name="Content Placeholder 3"/>
          <p:cNvSpPr>
            <a:spLocks noGrp="1"/>
          </p:cNvSpPr>
          <p:nvPr>
            <p:ph idx="1"/>
          </p:nvPr>
        </p:nvSpPr>
        <p:spPr>
          <a:xfrm>
            <a:off x="467544" y="1700808"/>
            <a:ext cx="8229600" cy="4741987"/>
          </a:xfrm>
        </p:spPr>
        <p:txBody>
          <a:bodyPr>
            <a:normAutofit/>
          </a:bodyPr>
          <a:lstStyle/>
          <a:p>
            <a:r>
              <a:rPr lang="en-GB" dirty="0" smtClean="0"/>
              <a:t>Two precursors of MINT</a:t>
            </a:r>
            <a:br>
              <a:rPr lang="en-GB" dirty="0" smtClean="0"/>
            </a:br>
            <a:endParaRPr lang="en-GB" dirty="0" smtClean="0"/>
          </a:p>
          <a:p>
            <a:pPr lvl="1"/>
            <a:r>
              <a:rPr lang="en-GB" dirty="0" smtClean="0"/>
              <a:t>Mathematical Identity of Student Teachers (</a:t>
            </a:r>
            <a:r>
              <a:rPr lang="en-GB" dirty="0" smtClean="0">
                <a:solidFill>
                  <a:schemeClr val="accent4">
                    <a:lumMod val="75000"/>
                  </a:schemeClr>
                </a:solidFill>
              </a:rPr>
              <a:t>MIST</a:t>
            </a:r>
            <a:r>
              <a:rPr lang="en-GB" dirty="0" smtClean="0"/>
              <a:t>)</a:t>
            </a:r>
            <a:br>
              <a:rPr lang="en-GB" dirty="0" smtClean="0"/>
            </a:br>
            <a:endParaRPr lang="en-GB" dirty="0" smtClean="0"/>
          </a:p>
          <a:p>
            <a:pPr lvl="2"/>
            <a:r>
              <a:rPr lang="en-GB" sz="2200" dirty="0" smtClean="0"/>
              <a:t>Funded by </a:t>
            </a:r>
            <a:r>
              <a:rPr lang="en-GB" sz="2200" dirty="0" err="1" smtClean="0"/>
              <a:t>SCoTENS</a:t>
            </a:r>
            <a:endParaRPr lang="en-GB" sz="2200" dirty="0"/>
          </a:p>
          <a:p>
            <a:pPr lvl="2"/>
            <a:r>
              <a:rPr lang="en-GB" sz="2200" dirty="0" smtClean="0"/>
              <a:t>7 MI themes established</a:t>
            </a:r>
          </a:p>
          <a:p>
            <a:pPr lvl="1"/>
            <a:endParaRPr lang="en-GB" sz="2400" dirty="0" smtClean="0"/>
          </a:p>
          <a:p>
            <a:pPr lvl="1">
              <a:spcBef>
                <a:spcPts val="0"/>
              </a:spcBef>
            </a:pPr>
            <a:r>
              <a:rPr lang="en-GB" dirty="0" smtClean="0">
                <a:solidFill>
                  <a:schemeClr val="accent4">
                    <a:lumMod val="75000"/>
                  </a:schemeClr>
                </a:solidFill>
              </a:rPr>
              <a:t>Bridging Study </a:t>
            </a:r>
            <a:r>
              <a:rPr lang="en-GB" dirty="0" smtClean="0"/>
              <a:t>(between MIST and MINT)</a:t>
            </a:r>
            <a:br>
              <a:rPr lang="en-GB" dirty="0" smtClean="0"/>
            </a:br>
            <a:endParaRPr lang="en-GB" dirty="0" smtClean="0"/>
          </a:p>
          <a:p>
            <a:pPr lvl="2">
              <a:spcBef>
                <a:spcPts val="0"/>
              </a:spcBef>
            </a:pPr>
            <a:r>
              <a:rPr lang="en-GB" dirty="0" smtClean="0"/>
              <a:t>7 themes retained and refined</a:t>
            </a:r>
          </a:p>
        </p:txBody>
      </p:sp>
      <p:pic>
        <p:nvPicPr>
          <p:cNvPr id="5" name="Picture 2" descr="http://jameswoodward.files.wordpress.com/2010/05/themis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06958" y="3068960"/>
            <a:ext cx="1584176" cy="105611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24128" y="4941168"/>
            <a:ext cx="2057400" cy="93014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052736"/>
            <a:ext cx="8229600" cy="5184576"/>
          </a:xfrm>
        </p:spPr>
        <p:txBody>
          <a:bodyPr>
            <a:normAutofit/>
          </a:bodyPr>
          <a:lstStyle/>
          <a:p>
            <a:r>
              <a:rPr lang="en-GB" dirty="0" smtClean="0"/>
              <a:t>Five ‘strong’ themes</a:t>
            </a:r>
          </a:p>
          <a:p>
            <a:pPr marL="720725" indent="-342900">
              <a:buFont typeface="Courier New" panose="02070309020205020404" pitchFamily="49" charset="0"/>
              <a:buChar char="o"/>
            </a:pPr>
            <a:r>
              <a:rPr lang="en-GB" sz="2300" dirty="0" smtClean="0"/>
              <a:t>T1: Student teachers’ </a:t>
            </a:r>
            <a:r>
              <a:rPr lang="en-GB" sz="2300" b="1" dirty="0" smtClean="0"/>
              <a:t>self-reflection </a:t>
            </a:r>
            <a:r>
              <a:rPr lang="en-GB" sz="2300" dirty="0" smtClean="0"/>
              <a:t>on learning and teaching (ATEE 2014)</a:t>
            </a:r>
            <a:endParaRPr lang="en-US" sz="2300" dirty="0" smtClean="0"/>
          </a:p>
          <a:p>
            <a:pPr marL="720725" indent="-342900">
              <a:buFont typeface="Courier New" panose="02070309020205020404" pitchFamily="49" charset="0"/>
              <a:buChar char="o"/>
            </a:pPr>
            <a:r>
              <a:rPr lang="en-GB" sz="2300" dirty="0" smtClean="0"/>
              <a:t>T2: Role of </a:t>
            </a:r>
            <a:r>
              <a:rPr lang="en-GB" sz="2300" b="1" dirty="0" smtClean="0"/>
              <a:t>key figures </a:t>
            </a:r>
            <a:r>
              <a:rPr lang="en-GB" sz="2300" dirty="0" smtClean="0"/>
              <a:t>in formation of mathematical identity </a:t>
            </a:r>
            <a:endParaRPr lang="en-US" sz="2300" dirty="0" smtClean="0"/>
          </a:p>
          <a:p>
            <a:pPr marL="720725" indent="-342900">
              <a:buFont typeface="Courier New" panose="02070309020205020404" pitchFamily="49" charset="0"/>
              <a:buChar char="o"/>
            </a:pPr>
            <a:r>
              <a:rPr lang="en-GB" sz="2300" dirty="0" smtClean="0"/>
              <a:t>T3: </a:t>
            </a:r>
            <a:r>
              <a:rPr lang="en-GB" sz="2300" b="1" dirty="0" smtClean="0"/>
              <a:t>Ways of working </a:t>
            </a:r>
            <a:r>
              <a:rPr lang="en-GB" sz="2300" dirty="0" smtClean="0"/>
              <a:t>in mathematics </a:t>
            </a:r>
            <a:endParaRPr lang="en-US" sz="2300" dirty="0" smtClean="0"/>
          </a:p>
          <a:p>
            <a:pPr marL="720725" indent="-342900">
              <a:buFont typeface="Courier New" panose="02070309020205020404" pitchFamily="49" charset="0"/>
              <a:buChar char="o"/>
            </a:pPr>
            <a:r>
              <a:rPr lang="en-GB" sz="2300" dirty="0" smtClean="0"/>
              <a:t>T5: The </a:t>
            </a:r>
            <a:r>
              <a:rPr lang="en-GB" sz="2300" b="1" dirty="0" smtClean="0"/>
              <a:t>nature of mathematics </a:t>
            </a:r>
            <a:endParaRPr lang="en-US" sz="2300" b="1" dirty="0" smtClean="0"/>
          </a:p>
          <a:p>
            <a:pPr marL="720725" indent="-342900">
              <a:buFont typeface="Courier New" panose="02070309020205020404" pitchFamily="49" charset="0"/>
              <a:buChar char="o"/>
            </a:pPr>
            <a:r>
              <a:rPr lang="en-GB" sz="2300" dirty="0" smtClean="0"/>
              <a:t>T7: Mathematics as a </a:t>
            </a:r>
            <a:r>
              <a:rPr lang="en-GB" sz="2300" b="1" dirty="0" smtClean="0"/>
              <a:t>rewarding subject</a:t>
            </a:r>
            <a:endParaRPr lang="en-GB" sz="2300" dirty="0" smtClean="0"/>
          </a:p>
          <a:p>
            <a:pPr>
              <a:spcBef>
                <a:spcPts val="1600"/>
              </a:spcBef>
            </a:pPr>
            <a:r>
              <a:rPr lang="en-GB" dirty="0" smtClean="0"/>
              <a:t>Two ‘weaker’ themes</a:t>
            </a:r>
          </a:p>
          <a:p>
            <a:pPr lvl="1"/>
            <a:r>
              <a:rPr lang="en-GB" dirty="0" smtClean="0"/>
              <a:t>T4: How learning mathematics compares with </a:t>
            </a:r>
            <a:r>
              <a:rPr lang="en-GB" b="1" dirty="0" smtClean="0"/>
              <a:t>learning in other subjects </a:t>
            </a:r>
          </a:p>
          <a:p>
            <a:pPr lvl="1"/>
            <a:r>
              <a:rPr lang="en-GB" dirty="0" smtClean="0"/>
              <a:t>T6: </a:t>
            </a:r>
            <a:r>
              <a:rPr lang="en-GB" b="1" dirty="0" smtClean="0"/>
              <a:t>‘Right’ and ‘wrong’ </a:t>
            </a:r>
            <a:r>
              <a:rPr lang="en-GB" dirty="0" smtClean="0"/>
              <a:t>in mathematics </a:t>
            </a:r>
            <a:endParaRPr lang="en-US" dirty="0" smtClean="0"/>
          </a:p>
        </p:txBody>
      </p:sp>
      <p:sp>
        <p:nvSpPr>
          <p:cNvPr id="3" name="Title 2"/>
          <p:cNvSpPr>
            <a:spLocks noGrp="1"/>
          </p:cNvSpPr>
          <p:nvPr>
            <p:ph type="title"/>
          </p:nvPr>
        </p:nvSpPr>
        <p:spPr>
          <a:xfrm>
            <a:off x="457200" y="332656"/>
            <a:ext cx="8147248" cy="778098"/>
          </a:xfrm>
        </p:spPr>
        <p:txBody>
          <a:bodyPr/>
          <a:lstStyle/>
          <a:p>
            <a:pPr algn="r"/>
            <a:r>
              <a:rPr lang="en-GB" sz="3700" b="0" dirty="0" smtClean="0"/>
              <a:t>7 Themes</a:t>
            </a:r>
            <a:endParaRPr lang="en-GB" sz="3700" b="0" dirty="0"/>
          </a:p>
        </p:txBody>
      </p:sp>
      <p:pic>
        <p:nvPicPr>
          <p:cNvPr id="4" name="Picture 2" descr="http://jameswoodward.files.wordpress.com/2010/05/themis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5410200"/>
            <a:ext cx="1584176" cy="105611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9400" y="2830830"/>
            <a:ext cx="2057400" cy="93014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980728"/>
            <a:ext cx="8229600" cy="5544616"/>
          </a:xfrm>
        </p:spPr>
        <p:txBody>
          <a:bodyPr>
            <a:normAutofit fontScale="92500" lnSpcReduction="10000"/>
          </a:bodyPr>
          <a:lstStyle/>
          <a:p>
            <a:pPr>
              <a:lnSpc>
                <a:spcPct val="120000"/>
              </a:lnSpc>
            </a:pPr>
            <a:r>
              <a:rPr lang="en-GB" sz="2900" dirty="0" smtClean="0"/>
              <a:t>An enlarged study</a:t>
            </a:r>
          </a:p>
          <a:p>
            <a:pPr lvl="1">
              <a:lnSpc>
                <a:spcPct val="120000"/>
              </a:lnSpc>
            </a:pPr>
            <a:r>
              <a:rPr lang="en-US" sz="2500" dirty="0" smtClean="0"/>
              <a:t>Again funded by </a:t>
            </a:r>
            <a:r>
              <a:rPr lang="en-US" sz="2500" dirty="0" err="1" smtClean="0"/>
              <a:t>SCoTENS</a:t>
            </a:r>
            <a:endParaRPr lang="en-US" sz="2500" dirty="0" smtClean="0"/>
          </a:p>
          <a:p>
            <a:pPr lvl="1">
              <a:lnSpc>
                <a:spcPct val="120000"/>
              </a:lnSpc>
            </a:pPr>
            <a:r>
              <a:rPr lang="en-US" sz="2500" dirty="0" smtClean="0"/>
              <a:t>Additional institutions </a:t>
            </a:r>
          </a:p>
          <a:p>
            <a:pPr lvl="2">
              <a:lnSpc>
                <a:spcPct val="120000"/>
              </a:lnSpc>
            </a:pPr>
            <a:r>
              <a:rPr lang="en-US" dirty="0" smtClean="0"/>
              <a:t>IADT, Dun Laoghaire</a:t>
            </a:r>
          </a:p>
          <a:p>
            <a:pPr lvl="2">
              <a:lnSpc>
                <a:spcPct val="120000"/>
              </a:lnSpc>
            </a:pPr>
            <a:r>
              <a:rPr lang="en-US" dirty="0" smtClean="0"/>
              <a:t>UL, Limerick</a:t>
            </a:r>
          </a:p>
          <a:p>
            <a:pPr>
              <a:lnSpc>
                <a:spcPct val="170000"/>
              </a:lnSpc>
            </a:pPr>
            <a:r>
              <a:rPr lang="en-US" sz="2900" dirty="0" smtClean="0"/>
              <a:t>Aims</a:t>
            </a:r>
          </a:p>
          <a:p>
            <a:pPr lvl="1">
              <a:lnSpc>
                <a:spcPct val="120000"/>
              </a:lnSpc>
            </a:pPr>
            <a:r>
              <a:rPr lang="pt-BR" sz="2500" dirty="0" smtClean="0"/>
              <a:t>Propose </a:t>
            </a:r>
            <a:r>
              <a:rPr lang="pt-BR" sz="2500" b="1" dirty="0" smtClean="0">
                <a:solidFill>
                  <a:schemeClr val="accent4">
                    <a:lumMod val="75000"/>
                  </a:schemeClr>
                </a:solidFill>
              </a:rPr>
              <a:t>efficient and effective protocol </a:t>
            </a:r>
            <a:r>
              <a:rPr lang="pt-BR" sz="2500" dirty="0" smtClean="0"/>
              <a:t>to explore students’ </a:t>
            </a:r>
            <a:r>
              <a:rPr lang="en-GB" sz="2500" dirty="0" smtClean="0"/>
              <a:t>mathematical identities</a:t>
            </a:r>
          </a:p>
          <a:p>
            <a:pPr lvl="1">
              <a:lnSpc>
                <a:spcPct val="120000"/>
              </a:lnSpc>
            </a:pPr>
            <a:r>
              <a:rPr lang="pt-BR" sz="2500" dirty="0" smtClean="0"/>
              <a:t>Collaborate with </a:t>
            </a:r>
            <a:r>
              <a:rPr lang="pt-BR" sz="2500" b="1" dirty="0" smtClean="0">
                <a:solidFill>
                  <a:schemeClr val="accent4">
                    <a:lumMod val="75000"/>
                  </a:schemeClr>
                </a:solidFill>
              </a:rPr>
              <a:t>researchers in other institutions </a:t>
            </a:r>
            <a:r>
              <a:rPr lang="pt-BR" sz="2500" dirty="0" smtClean="0"/>
              <a:t>in exploring students’ </a:t>
            </a:r>
            <a:r>
              <a:rPr lang="en-GB" sz="2500" dirty="0" smtClean="0"/>
              <a:t>mathematical identity</a:t>
            </a:r>
          </a:p>
          <a:p>
            <a:pPr lvl="1">
              <a:lnSpc>
                <a:spcPct val="120000"/>
              </a:lnSpc>
            </a:pPr>
            <a:r>
              <a:rPr lang="en-GB" sz="2400" dirty="0" smtClean="0"/>
              <a:t>Give </a:t>
            </a:r>
            <a:r>
              <a:rPr lang="pt-BR" sz="2400" dirty="0" smtClean="0"/>
              <a:t>insight into the </a:t>
            </a:r>
            <a:r>
              <a:rPr lang="en-GB" sz="2400" dirty="0" smtClean="0"/>
              <a:t>mathematical identities of </a:t>
            </a:r>
            <a:r>
              <a:rPr lang="en-GB" sz="2400" b="1" dirty="0" smtClean="0">
                <a:solidFill>
                  <a:schemeClr val="accent4">
                    <a:lumMod val="75000"/>
                  </a:schemeClr>
                </a:solidFill>
              </a:rPr>
              <a:t>different cohorts</a:t>
            </a:r>
          </a:p>
          <a:p>
            <a:pPr lvl="1">
              <a:lnSpc>
                <a:spcPct val="120000"/>
              </a:lnSpc>
              <a:buNone/>
            </a:pPr>
            <a:endParaRPr lang="en-GB" dirty="0"/>
          </a:p>
        </p:txBody>
      </p:sp>
      <p:sp>
        <p:nvSpPr>
          <p:cNvPr id="3" name="Title 2"/>
          <p:cNvSpPr>
            <a:spLocks noGrp="1"/>
          </p:cNvSpPr>
          <p:nvPr>
            <p:ph type="title"/>
          </p:nvPr>
        </p:nvSpPr>
        <p:spPr>
          <a:xfrm>
            <a:off x="457200" y="188640"/>
            <a:ext cx="8229600" cy="868958"/>
          </a:xfrm>
        </p:spPr>
        <p:txBody>
          <a:bodyPr/>
          <a:lstStyle/>
          <a:p>
            <a:r>
              <a:rPr lang="en-GB" sz="3700" dirty="0" smtClean="0">
                <a:solidFill>
                  <a:srgbClr val="00B050"/>
                </a:solidFill>
              </a:rPr>
              <a:t>MINT</a:t>
            </a:r>
            <a:endParaRPr lang="en-GB" sz="3700" dirty="0">
              <a:solidFill>
                <a:srgbClr val="00B050"/>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2200" y="1003980"/>
            <a:ext cx="2085280" cy="1563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0"/>
            <a:ext cx="8153400" cy="5181600"/>
          </a:xfrm>
        </p:spPr>
        <p:txBody>
          <a:bodyPr>
            <a:normAutofit/>
          </a:bodyPr>
          <a:lstStyle/>
          <a:p>
            <a:pPr>
              <a:spcBef>
                <a:spcPts val="1824"/>
              </a:spcBef>
            </a:pPr>
            <a:r>
              <a:rPr lang="en-US" dirty="0" smtClean="0"/>
              <a:t>Ethical clearance in all institutions</a:t>
            </a:r>
          </a:p>
          <a:p>
            <a:pPr>
              <a:spcBef>
                <a:spcPts val="1824"/>
              </a:spcBef>
            </a:pPr>
            <a:r>
              <a:rPr lang="en-US" dirty="0"/>
              <a:t>Build on MIST and Bridging Study </a:t>
            </a:r>
            <a:endParaRPr lang="en-US" dirty="0" smtClean="0"/>
          </a:p>
          <a:p>
            <a:pPr>
              <a:spcBef>
                <a:spcPts val="1824"/>
              </a:spcBef>
            </a:pPr>
            <a:r>
              <a:rPr lang="en-US" dirty="0" smtClean="0"/>
              <a:t>Instrument (online </a:t>
            </a:r>
            <a:r>
              <a:rPr lang="en-US" dirty="0" smtClean="0">
                <a:solidFill>
                  <a:schemeClr val="accent4">
                    <a:lumMod val="75000"/>
                  </a:schemeClr>
                </a:solidFill>
              </a:rPr>
              <a:t>questionnaire</a:t>
            </a:r>
            <a:r>
              <a:rPr lang="en-US" dirty="0" smtClean="0"/>
              <a:t>)</a:t>
            </a:r>
          </a:p>
          <a:p>
            <a:pPr>
              <a:spcBef>
                <a:spcPts val="1824"/>
              </a:spcBef>
            </a:pPr>
            <a:r>
              <a:rPr lang="en-US" dirty="0" smtClean="0"/>
              <a:t>Pilot</a:t>
            </a:r>
          </a:p>
          <a:p>
            <a:pPr>
              <a:spcBef>
                <a:spcPts val="1824"/>
              </a:spcBef>
            </a:pPr>
            <a:r>
              <a:rPr lang="en-US" dirty="0" smtClean="0"/>
              <a:t>Implemented April/May 2013 </a:t>
            </a:r>
            <a:br>
              <a:rPr lang="en-US" dirty="0" smtClean="0"/>
            </a:br>
            <a:r>
              <a:rPr lang="en-US" dirty="0" smtClean="0"/>
              <a:t>(4 institutions, 6 student </a:t>
            </a:r>
            <a:r>
              <a:rPr lang="en-US" dirty="0" smtClean="0">
                <a:solidFill>
                  <a:schemeClr val="accent4">
                    <a:lumMod val="75000"/>
                  </a:schemeClr>
                </a:solidFill>
              </a:rPr>
              <a:t>cohorts</a:t>
            </a:r>
            <a:r>
              <a:rPr lang="en-US" dirty="0" smtClean="0"/>
              <a:t>)</a:t>
            </a:r>
          </a:p>
        </p:txBody>
      </p:sp>
      <p:sp>
        <p:nvSpPr>
          <p:cNvPr id="2" name="Title 1"/>
          <p:cNvSpPr>
            <a:spLocks noGrp="1"/>
          </p:cNvSpPr>
          <p:nvPr>
            <p:ph type="title"/>
          </p:nvPr>
        </p:nvSpPr>
        <p:spPr>
          <a:xfrm>
            <a:off x="457200" y="381000"/>
            <a:ext cx="8229600" cy="1012974"/>
          </a:xfrm>
        </p:spPr>
        <p:txBody>
          <a:bodyPr/>
          <a:lstStyle/>
          <a:p>
            <a:pPr algn="ctr"/>
            <a:r>
              <a:rPr lang="en-US" dirty="0"/>
              <a:t>3</a:t>
            </a:r>
            <a:r>
              <a:rPr lang="en-US" b="1" dirty="0" smtClean="0"/>
              <a:t>.  METHODOLOGY</a:t>
            </a:r>
            <a:endParaRPr lang="en-US" b="1"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416" y="188640"/>
            <a:ext cx="672075"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n-GB"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n-GB" sz="30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6036</TotalTime>
  <Words>2094</Words>
  <Application>Microsoft Office PowerPoint</Application>
  <PresentationFormat>On-screen Show (4:3)</PresentationFormat>
  <Paragraphs>434</Paragraphs>
  <Slides>35</Slides>
  <Notes>22</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35</vt:i4>
      </vt:variant>
    </vt:vector>
  </HeadingPairs>
  <TitlesOfParts>
    <vt:vector size="48" baseType="lpstr">
      <vt:lpstr>Arial</vt:lpstr>
      <vt:lpstr>Calibri</vt:lpstr>
      <vt:lpstr>Copperplate</vt:lpstr>
      <vt:lpstr>Courier New</vt:lpstr>
      <vt:lpstr>Lucida Sans</vt:lpstr>
      <vt:lpstr>Lucida Sans Unicode</vt:lpstr>
      <vt:lpstr>Times New Roman</vt:lpstr>
      <vt:lpstr>Verdana</vt:lpstr>
      <vt:lpstr>Wingdings</vt:lpstr>
      <vt:lpstr>Wingdings 2</vt:lpstr>
      <vt:lpstr>Wingdings 3</vt:lpstr>
      <vt:lpstr>Custom Design</vt:lpstr>
      <vt:lpstr>Concourse</vt:lpstr>
      <vt:lpstr>The Collaborative Learning of Student Teachers</vt:lpstr>
      <vt:lpstr>OUTLINE</vt:lpstr>
      <vt:lpstr>PowerPoint Presentation</vt:lpstr>
      <vt:lpstr>PowerPoint Presentation</vt:lpstr>
      <vt:lpstr>PowerPoint Presentation</vt:lpstr>
      <vt:lpstr>2.  BACKGROUND</vt:lpstr>
      <vt:lpstr>7 Themes</vt:lpstr>
      <vt:lpstr>MINT</vt:lpstr>
      <vt:lpstr>3.  METHODOLOGY</vt:lpstr>
      <vt:lpstr>Participants/cohorts</vt:lpstr>
      <vt:lpstr>Instrument/questionnaire</vt:lpstr>
      <vt:lpstr>Coding </vt:lpstr>
      <vt:lpstr>Evolution of Themes</vt:lpstr>
      <vt:lpstr>Evolution of Themes</vt:lpstr>
      <vt:lpstr>Evolution of Themes</vt:lpstr>
      <vt:lpstr>Evolution of Themes</vt:lpstr>
      <vt:lpstr>Evolution of Themes</vt:lpstr>
      <vt:lpstr>Evolution of Themes</vt:lpstr>
      <vt:lpstr>Evolution of Themes</vt:lpstr>
      <vt:lpstr>Evolution of Themes</vt:lpstr>
      <vt:lpstr>4.  FINDINGS</vt:lpstr>
      <vt:lpstr>Theme 3 </vt:lpstr>
      <vt:lpstr>PowerPoint Presentation</vt:lpstr>
      <vt:lpstr>PowerPoint Presentation</vt:lpstr>
      <vt:lpstr>PowerPoint Presentation</vt:lpstr>
      <vt:lpstr>PowerPoint Presentation</vt:lpstr>
      <vt:lpstr>Collaboration?</vt:lpstr>
      <vt:lpstr>Collaboration?</vt:lpstr>
      <vt:lpstr>Collaboration?</vt:lpstr>
      <vt:lpstr>PowerPoint Presentation</vt:lpstr>
      <vt:lpstr>Working with others</vt:lpstr>
      <vt:lpstr>Working with others</vt:lpstr>
      <vt:lpstr>Working with others</vt:lpstr>
      <vt:lpstr>5.  CONCLUSION</vt:lpstr>
      <vt:lpstr>5.  CONCLUSION</vt:lpstr>
    </vt:vector>
  </TitlesOfParts>
  <Company>Stranmillis University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4 Briefing  - Primary Students</dc:title>
  <dc:creator>K.Gibson</dc:creator>
  <cp:lastModifiedBy>Elizabeth Oldham</cp:lastModifiedBy>
  <cp:revision>433</cp:revision>
  <cp:lastPrinted>2015-08-21T08:11:28Z</cp:lastPrinted>
  <dcterms:created xsi:type="dcterms:W3CDTF">2013-08-18T20:32:03Z</dcterms:created>
  <dcterms:modified xsi:type="dcterms:W3CDTF">2016-08-31T16:56:07Z</dcterms:modified>
</cp:coreProperties>
</file>