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2" r:id="rId2"/>
    <p:sldMasterId id="2147483664" r:id="rId3"/>
  </p:sldMasterIdLst>
  <p:notesMasterIdLst>
    <p:notesMasterId r:id="rId52"/>
  </p:notesMasterIdLst>
  <p:sldIdLst>
    <p:sldId id="256" r:id="rId4"/>
    <p:sldId id="257" r:id="rId5"/>
    <p:sldId id="411" r:id="rId6"/>
    <p:sldId id="414" r:id="rId7"/>
    <p:sldId id="415" r:id="rId8"/>
    <p:sldId id="416" r:id="rId9"/>
    <p:sldId id="417" r:id="rId10"/>
    <p:sldId id="419" r:id="rId11"/>
    <p:sldId id="412" r:id="rId12"/>
    <p:sldId id="424" r:id="rId13"/>
    <p:sldId id="425" r:id="rId14"/>
    <p:sldId id="426" r:id="rId15"/>
    <p:sldId id="427" r:id="rId16"/>
    <p:sldId id="430" r:id="rId17"/>
    <p:sldId id="409" r:id="rId18"/>
    <p:sldId id="267" r:id="rId19"/>
    <p:sldId id="413" r:id="rId20"/>
    <p:sldId id="421" r:id="rId21"/>
    <p:sldId id="431" r:id="rId22"/>
    <p:sldId id="452" r:id="rId23"/>
    <p:sldId id="432" r:id="rId24"/>
    <p:sldId id="433" r:id="rId25"/>
    <p:sldId id="451" r:id="rId26"/>
    <p:sldId id="434" r:id="rId27"/>
    <p:sldId id="435" r:id="rId28"/>
    <p:sldId id="436" r:id="rId29"/>
    <p:sldId id="440" r:id="rId30"/>
    <p:sldId id="455" r:id="rId31"/>
    <p:sldId id="456" r:id="rId32"/>
    <p:sldId id="461" r:id="rId33"/>
    <p:sldId id="457" r:id="rId34"/>
    <p:sldId id="437" r:id="rId35"/>
    <p:sldId id="441" r:id="rId36"/>
    <p:sldId id="449" r:id="rId37"/>
    <p:sldId id="444" r:id="rId38"/>
    <p:sldId id="458" r:id="rId39"/>
    <p:sldId id="459" r:id="rId40"/>
    <p:sldId id="466" r:id="rId41"/>
    <p:sldId id="462" r:id="rId42"/>
    <p:sldId id="450" r:id="rId43"/>
    <p:sldId id="443" r:id="rId44"/>
    <p:sldId id="460" r:id="rId45"/>
    <p:sldId id="463" r:id="rId46"/>
    <p:sldId id="467" r:id="rId47"/>
    <p:sldId id="468" r:id="rId48"/>
    <p:sldId id="464" r:id="rId49"/>
    <p:sldId id="469" r:id="rId50"/>
    <p:sldId id="470"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62" autoAdjust="0"/>
  </p:normalViewPr>
  <p:slideViewPr>
    <p:cSldViewPr>
      <p:cViewPr varScale="1">
        <p:scale>
          <a:sx n="50" d="100"/>
          <a:sy n="50" d="100"/>
        </p:scale>
        <p:origin x="750" y="36"/>
      </p:cViewPr>
      <p:guideLst>
        <p:guide orient="horz" pos="2160"/>
        <p:guide pos="2880"/>
      </p:guideLst>
    </p:cSldViewPr>
  </p:slideViewPr>
  <p:notesTextViewPr>
    <p:cViewPr>
      <p:scale>
        <a:sx n="1" d="1"/>
        <a:sy n="1" d="1"/>
      </p:scale>
      <p:origin x="0" y="0"/>
    </p:cViewPr>
  </p:notesTextViewPr>
  <p:sorterViewPr>
    <p:cViewPr>
      <p:scale>
        <a:sx n="100" d="100"/>
        <a:sy n="100" d="100"/>
      </p:scale>
      <p:origin x="0" y="94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CompCon</c:v>
                </c:pt>
              </c:strCache>
            </c:strRef>
          </c:tx>
          <c:invertIfNegative val="0"/>
          <c:cat>
            <c:strRef>
              <c:f>Sheet1!$A$2:$A$5</c:f>
              <c:strCache>
                <c:ptCount val="3"/>
                <c:pt idx="0">
                  <c:v>DS</c:v>
                </c:pt>
                <c:pt idx="1">
                  <c:v>MTS </c:v>
                </c:pt>
                <c:pt idx="2">
                  <c:v>MT</c:v>
                </c:pt>
              </c:strCache>
            </c:strRef>
          </c:cat>
          <c:val>
            <c:numRef>
              <c:f>Sheet1!$B$2:$B$5</c:f>
              <c:numCache>
                <c:formatCode>0%</c:formatCode>
                <c:ptCount val="4"/>
                <c:pt idx="0">
                  <c:v>1.0900000000000001</c:v>
                </c:pt>
                <c:pt idx="1">
                  <c:v>0.96</c:v>
                </c:pt>
                <c:pt idx="2">
                  <c:v>0.7</c:v>
                </c:pt>
              </c:numCache>
            </c:numRef>
          </c:val>
        </c:ser>
        <c:ser>
          <c:idx val="1"/>
          <c:order val="1"/>
          <c:tx>
            <c:strRef>
              <c:f>Sheet1!$C$1</c:f>
              <c:strCache>
                <c:ptCount val="1"/>
                <c:pt idx="0">
                  <c:v>Devision</c:v>
                </c:pt>
              </c:strCache>
            </c:strRef>
          </c:tx>
          <c:invertIfNegative val="0"/>
          <c:cat>
            <c:strRef>
              <c:f>Sheet1!$A$2:$A$5</c:f>
              <c:strCache>
                <c:ptCount val="3"/>
                <c:pt idx="0">
                  <c:v>DS</c:v>
                </c:pt>
                <c:pt idx="1">
                  <c:v>MTS </c:v>
                </c:pt>
                <c:pt idx="2">
                  <c:v>MT</c:v>
                </c:pt>
              </c:strCache>
            </c:strRef>
          </c:cat>
          <c:val>
            <c:numRef>
              <c:f>Sheet1!$C$2:$C$5</c:f>
              <c:numCache>
                <c:formatCode>0%</c:formatCode>
                <c:ptCount val="4"/>
                <c:pt idx="0">
                  <c:v>0.09</c:v>
                </c:pt>
                <c:pt idx="1">
                  <c:v>0.41</c:v>
                </c:pt>
                <c:pt idx="2">
                  <c:v>0.15</c:v>
                </c:pt>
              </c:numCache>
            </c:numRef>
          </c:val>
        </c:ser>
        <c:ser>
          <c:idx val="2"/>
          <c:order val="2"/>
          <c:tx>
            <c:strRef>
              <c:f>Sheet1!$D$1</c:f>
              <c:strCache>
                <c:ptCount val="1"/>
                <c:pt idx="0">
                  <c:v>Fraction</c:v>
                </c:pt>
              </c:strCache>
            </c:strRef>
          </c:tx>
          <c:invertIfNegative val="0"/>
          <c:cat>
            <c:strRef>
              <c:f>Sheet1!$A$2:$A$5</c:f>
              <c:strCache>
                <c:ptCount val="3"/>
                <c:pt idx="0">
                  <c:v>DS</c:v>
                </c:pt>
                <c:pt idx="1">
                  <c:v>MTS </c:v>
                </c:pt>
                <c:pt idx="2">
                  <c:v>MT</c:v>
                </c:pt>
              </c:strCache>
            </c:strRef>
          </c:cat>
          <c:val>
            <c:numRef>
              <c:f>Sheet1!$D$2:$D$5</c:f>
              <c:numCache>
                <c:formatCode>0%</c:formatCode>
                <c:ptCount val="4"/>
                <c:pt idx="0">
                  <c:v>0.09</c:v>
                </c:pt>
                <c:pt idx="1">
                  <c:v>0.21</c:v>
                </c:pt>
                <c:pt idx="2">
                  <c:v>0.2</c:v>
                </c:pt>
              </c:numCache>
            </c:numRef>
          </c:val>
        </c:ser>
        <c:dLbls>
          <c:showLegendKey val="0"/>
          <c:showVal val="0"/>
          <c:showCatName val="0"/>
          <c:showSerName val="0"/>
          <c:showPercent val="0"/>
          <c:showBubbleSize val="0"/>
        </c:dLbls>
        <c:gapWidth val="150"/>
        <c:overlap val="100"/>
        <c:axId val="653288608"/>
        <c:axId val="653292960"/>
      </c:barChart>
      <c:catAx>
        <c:axId val="653288608"/>
        <c:scaling>
          <c:orientation val="minMax"/>
        </c:scaling>
        <c:delete val="0"/>
        <c:axPos val="b"/>
        <c:numFmt formatCode="General" sourceLinked="0"/>
        <c:majorTickMark val="out"/>
        <c:minorTickMark val="none"/>
        <c:tickLblPos val="nextTo"/>
        <c:crossAx val="653292960"/>
        <c:crosses val="autoZero"/>
        <c:auto val="1"/>
        <c:lblAlgn val="ctr"/>
        <c:lblOffset val="100"/>
        <c:noMultiLvlLbl val="0"/>
      </c:catAx>
      <c:valAx>
        <c:axId val="653292960"/>
        <c:scaling>
          <c:orientation val="minMax"/>
        </c:scaling>
        <c:delete val="0"/>
        <c:axPos val="l"/>
        <c:majorGridlines/>
        <c:numFmt formatCode="0%" sourceLinked="1"/>
        <c:majorTickMark val="out"/>
        <c:minorTickMark val="none"/>
        <c:tickLblPos val="nextTo"/>
        <c:crossAx val="65328860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CONCOM</c:v>
                </c:pt>
              </c:strCache>
            </c:strRef>
          </c:tx>
          <c:invertIfNegative val="0"/>
          <c:cat>
            <c:strRef>
              <c:f>Sheet1!$A$2:$A$5</c:f>
              <c:strCache>
                <c:ptCount val="2"/>
                <c:pt idx="0">
                  <c:v>Students</c:v>
                </c:pt>
                <c:pt idx="1">
                  <c:v>Teachers</c:v>
                </c:pt>
              </c:strCache>
            </c:strRef>
          </c:cat>
          <c:val>
            <c:numRef>
              <c:f>Sheet1!$B$2:$B$5</c:f>
              <c:numCache>
                <c:formatCode>0%</c:formatCode>
                <c:ptCount val="4"/>
                <c:pt idx="0">
                  <c:v>1.03</c:v>
                </c:pt>
                <c:pt idx="1">
                  <c:v>0.7</c:v>
                </c:pt>
              </c:numCache>
            </c:numRef>
          </c:val>
        </c:ser>
        <c:ser>
          <c:idx val="1"/>
          <c:order val="1"/>
          <c:tx>
            <c:strRef>
              <c:f>Sheet1!$C$1</c:f>
              <c:strCache>
                <c:ptCount val="1"/>
                <c:pt idx="0">
                  <c:v>DIVISION</c:v>
                </c:pt>
              </c:strCache>
            </c:strRef>
          </c:tx>
          <c:invertIfNegative val="0"/>
          <c:cat>
            <c:strRef>
              <c:f>Sheet1!$A$2:$A$5</c:f>
              <c:strCache>
                <c:ptCount val="2"/>
                <c:pt idx="0">
                  <c:v>Students</c:v>
                </c:pt>
                <c:pt idx="1">
                  <c:v>Teachers</c:v>
                </c:pt>
              </c:strCache>
            </c:strRef>
          </c:cat>
          <c:val>
            <c:numRef>
              <c:f>Sheet1!$C$2:$C$5</c:f>
              <c:numCache>
                <c:formatCode>0%</c:formatCode>
                <c:ptCount val="4"/>
                <c:pt idx="0">
                  <c:v>0.25</c:v>
                </c:pt>
                <c:pt idx="1">
                  <c:v>0.15</c:v>
                </c:pt>
              </c:numCache>
            </c:numRef>
          </c:val>
        </c:ser>
        <c:ser>
          <c:idx val="2"/>
          <c:order val="2"/>
          <c:tx>
            <c:strRef>
              <c:f>Sheet1!$D$1</c:f>
              <c:strCache>
                <c:ptCount val="1"/>
                <c:pt idx="0">
                  <c:v>FRACTION</c:v>
                </c:pt>
              </c:strCache>
            </c:strRef>
          </c:tx>
          <c:invertIfNegative val="0"/>
          <c:cat>
            <c:strRef>
              <c:f>Sheet1!$A$2:$A$5</c:f>
              <c:strCache>
                <c:ptCount val="2"/>
                <c:pt idx="0">
                  <c:v>Students</c:v>
                </c:pt>
                <c:pt idx="1">
                  <c:v>Teachers</c:v>
                </c:pt>
              </c:strCache>
            </c:strRef>
          </c:cat>
          <c:val>
            <c:numRef>
              <c:f>Sheet1!$D$2:$D$5</c:f>
              <c:numCache>
                <c:formatCode>0%</c:formatCode>
                <c:ptCount val="4"/>
                <c:pt idx="0">
                  <c:v>0.3</c:v>
                </c:pt>
                <c:pt idx="1">
                  <c:v>0.2</c:v>
                </c:pt>
              </c:numCache>
            </c:numRef>
          </c:val>
        </c:ser>
        <c:dLbls>
          <c:showLegendKey val="0"/>
          <c:showVal val="0"/>
          <c:showCatName val="0"/>
          <c:showSerName val="0"/>
          <c:showPercent val="0"/>
          <c:showBubbleSize val="0"/>
        </c:dLbls>
        <c:gapWidth val="150"/>
        <c:overlap val="100"/>
        <c:axId val="653288064"/>
        <c:axId val="653291328"/>
      </c:barChart>
      <c:catAx>
        <c:axId val="653288064"/>
        <c:scaling>
          <c:orientation val="minMax"/>
        </c:scaling>
        <c:delete val="0"/>
        <c:axPos val="b"/>
        <c:numFmt formatCode="General" sourceLinked="0"/>
        <c:majorTickMark val="out"/>
        <c:minorTickMark val="none"/>
        <c:tickLblPos val="nextTo"/>
        <c:crossAx val="653291328"/>
        <c:crosses val="autoZero"/>
        <c:auto val="1"/>
        <c:lblAlgn val="ctr"/>
        <c:lblOffset val="100"/>
        <c:noMultiLvlLbl val="0"/>
      </c:catAx>
      <c:valAx>
        <c:axId val="653291328"/>
        <c:scaling>
          <c:orientation val="minMax"/>
        </c:scaling>
        <c:delete val="0"/>
        <c:axPos val="l"/>
        <c:majorGridlines/>
        <c:numFmt formatCode="0%" sourceLinked="1"/>
        <c:majorTickMark val="out"/>
        <c:minorTickMark val="none"/>
        <c:tickLblPos val="nextTo"/>
        <c:crossAx val="65328806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curricula</c:v>
                </c:pt>
              </c:strCache>
            </c:strRef>
          </c:tx>
          <c:invertIfNegative val="0"/>
          <c:cat>
            <c:strRef>
              <c:f>Sheet1!$A$2:$A$5</c:f>
              <c:strCache>
                <c:ptCount val="4"/>
                <c:pt idx="0">
                  <c:v>DS</c:v>
                </c:pt>
                <c:pt idx="1">
                  <c:v>MTS</c:v>
                </c:pt>
                <c:pt idx="2">
                  <c:v>STUDENTS</c:v>
                </c:pt>
                <c:pt idx="3">
                  <c:v>TEACHERS</c:v>
                </c:pt>
              </c:strCache>
            </c:strRef>
          </c:cat>
          <c:val>
            <c:numRef>
              <c:f>Sheet1!$B$2:$B$5</c:f>
              <c:numCache>
                <c:formatCode>0%</c:formatCode>
                <c:ptCount val="4"/>
                <c:pt idx="0">
                  <c:v>0.54</c:v>
                </c:pt>
                <c:pt idx="1">
                  <c:v>1.1200000000000001</c:v>
                </c:pt>
                <c:pt idx="2">
                  <c:v>0.93</c:v>
                </c:pt>
                <c:pt idx="3">
                  <c:v>0.45</c:v>
                </c:pt>
              </c:numCache>
            </c:numRef>
          </c:val>
        </c:ser>
        <c:ser>
          <c:idx val="1"/>
          <c:order val="1"/>
          <c:tx>
            <c:strRef>
              <c:f>Sheet1!$C$1</c:f>
              <c:strCache>
                <c:ptCount val="1"/>
                <c:pt idx="0">
                  <c:v>everyday</c:v>
                </c:pt>
              </c:strCache>
            </c:strRef>
          </c:tx>
          <c:invertIfNegative val="0"/>
          <c:cat>
            <c:strRef>
              <c:f>Sheet1!$A$2:$A$5</c:f>
              <c:strCache>
                <c:ptCount val="4"/>
                <c:pt idx="0">
                  <c:v>DS</c:v>
                </c:pt>
                <c:pt idx="1">
                  <c:v>MTS</c:v>
                </c:pt>
                <c:pt idx="2">
                  <c:v>STUDENTS</c:v>
                </c:pt>
                <c:pt idx="3">
                  <c:v>TEACHERS</c:v>
                </c:pt>
              </c:strCache>
            </c:strRef>
          </c:cat>
          <c:val>
            <c:numRef>
              <c:f>Sheet1!$C$2:$C$5</c:f>
              <c:numCache>
                <c:formatCode>0%</c:formatCode>
                <c:ptCount val="4"/>
                <c:pt idx="0">
                  <c:v>1.45</c:v>
                </c:pt>
                <c:pt idx="1">
                  <c:v>0.7</c:v>
                </c:pt>
                <c:pt idx="2">
                  <c:v>0.93</c:v>
                </c:pt>
                <c:pt idx="3">
                  <c:v>1.05</c:v>
                </c:pt>
              </c:numCache>
            </c:numRef>
          </c:val>
        </c:ser>
        <c:dLbls>
          <c:showLegendKey val="0"/>
          <c:showVal val="0"/>
          <c:showCatName val="0"/>
          <c:showSerName val="0"/>
          <c:showPercent val="0"/>
          <c:showBubbleSize val="0"/>
        </c:dLbls>
        <c:gapWidth val="150"/>
        <c:overlap val="100"/>
        <c:axId val="653284800"/>
        <c:axId val="653289696"/>
      </c:barChart>
      <c:catAx>
        <c:axId val="653284800"/>
        <c:scaling>
          <c:orientation val="minMax"/>
        </c:scaling>
        <c:delete val="0"/>
        <c:axPos val="b"/>
        <c:numFmt formatCode="General" sourceLinked="0"/>
        <c:majorTickMark val="out"/>
        <c:minorTickMark val="none"/>
        <c:tickLblPos val="nextTo"/>
        <c:crossAx val="653289696"/>
        <c:crosses val="autoZero"/>
        <c:auto val="1"/>
        <c:lblAlgn val="ctr"/>
        <c:lblOffset val="100"/>
        <c:noMultiLvlLbl val="0"/>
      </c:catAx>
      <c:valAx>
        <c:axId val="653289696"/>
        <c:scaling>
          <c:orientation val="minMax"/>
        </c:scaling>
        <c:delete val="0"/>
        <c:axPos val="l"/>
        <c:majorGridlines/>
        <c:numFmt formatCode="0%" sourceLinked="1"/>
        <c:majorTickMark val="out"/>
        <c:minorTickMark val="none"/>
        <c:tickLblPos val="nextTo"/>
        <c:crossAx val="65328480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Colon</c:v>
                </c:pt>
              </c:strCache>
            </c:strRef>
          </c:tx>
          <c:invertIfNegative val="0"/>
          <c:cat>
            <c:strRef>
              <c:f>Sheet1!$A$2:$A$5</c:f>
              <c:strCache>
                <c:ptCount val="3"/>
                <c:pt idx="0">
                  <c:v>DS</c:v>
                </c:pt>
                <c:pt idx="1">
                  <c:v>MTS</c:v>
                </c:pt>
                <c:pt idx="2">
                  <c:v>TEACHER</c:v>
                </c:pt>
              </c:strCache>
            </c:strRef>
          </c:cat>
          <c:val>
            <c:numRef>
              <c:f>Sheet1!$B$2:$B$5</c:f>
              <c:numCache>
                <c:formatCode>0.00%</c:formatCode>
                <c:ptCount val="4"/>
                <c:pt idx="0" formatCode="0%">
                  <c:v>1</c:v>
                </c:pt>
                <c:pt idx="1">
                  <c:v>0.875</c:v>
                </c:pt>
                <c:pt idx="2" formatCode="0%">
                  <c:v>0.7</c:v>
                </c:pt>
              </c:numCache>
            </c:numRef>
          </c:val>
        </c:ser>
        <c:ser>
          <c:idx val="1"/>
          <c:order val="1"/>
          <c:tx>
            <c:strRef>
              <c:f>Sheet1!$C$1</c:f>
              <c:strCache>
                <c:ptCount val="1"/>
                <c:pt idx="0">
                  <c:v>Fraction</c:v>
                </c:pt>
              </c:strCache>
            </c:strRef>
          </c:tx>
          <c:invertIfNegative val="0"/>
          <c:cat>
            <c:strRef>
              <c:f>Sheet1!$A$2:$A$5</c:f>
              <c:strCache>
                <c:ptCount val="3"/>
                <c:pt idx="0">
                  <c:v>DS</c:v>
                </c:pt>
                <c:pt idx="1">
                  <c:v>MTS</c:v>
                </c:pt>
                <c:pt idx="2">
                  <c:v>TEACHER</c:v>
                </c:pt>
              </c:strCache>
            </c:strRef>
          </c:cat>
          <c:val>
            <c:numRef>
              <c:f>Sheet1!$C$2:$C$5</c:f>
              <c:numCache>
                <c:formatCode>0%</c:formatCode>
                <c:ptCount val="4"/>
                <c:pt idx="0">
                  <c:v>1</c:v>
                </c:pt>
                <c:pt idx="1">
                  <c:v>0.79</c:v>
                </c:pt>
                <c:pt idx="2">
                  <c:v>0.5</c:v>
                </c:pt>
              </c:numCache>
            </c:numRef>
          </c:val>
        </c:ser>
        <c:ser>
          <c:idx val="2"/>
          <c:order val="2"/>
          <c:tx>
            <c:strRef>
              <c:f>Sheet1!$D$1</c:f>
              <c:strCache>
                <c:ptCount val="1"/>
                <c:pt idx="0">
                  <c:v>Percent</c:v>
                </c:pt>
              </c:strCache>
            </c:strRef>
          </c:tx>
          <c:invertIfNegative val="0"/>
          <c:cat>
            <c:strRef>
              <c:f>Sheet1!$A$2:$A$5</c:f>
              <c:strCache>
                <c:ptCount val="3"/>
                <c:pt idx="0">
                  <c:v>DS</c:v>
                </c:pt>
                <c:pt idx="1">
                  <c:v>MTS</c:v>
                </c:pt>
                <c:pt idx="2">
                  <c:v>TEACHER</c:v>
                </c:pt>
              </c:strCache>
            </c:strRef>
          </c:cat>
          <c:val>
            <c:numRef>
              <c:f>Sheet1!$D$2:$D$5</c:f>
              <c:numCache>
                <c:formatCode>0%</c:formatCode>
                <c:ptCount val="4"/>
                <c:pt idx="0">
                  <c:v>0.36</c:v>
                </c:pt>
                <c:pt idx="1">
                  <c:v>0</c:v>
                </c:pt>
                <c:pt idx="2">
                  <c:v>0</c:v>
                </c:pt>
              </c:numCache>
            </c:numRef>
          </c:val>
        </c:ser>
        <c:ser>
          <c:idx val="3"/>
          <c:order val="3"/>
          <c:tx>
            <c:strRef>
              <c:f>Sheet1!$E$1</c:f>
              <c:strCache>
                <c:ptCount val="1"/>
                <c:pt idx="0">
                  <c:v>Other</c:v>
                </c:pt>
              </c:strCache>
            </c:strRef>
          </c:tx>
          <c:invertIfNegative val="0"/>
          <c:cat>
            <c:strRef>
              <c:f>Sheet1!$A$2:$A$5</c:f>
              <c:strCache>
                <c:ptCount val="3"/>
                <c:pt idx="0">
                  <c:v>DS</c:v>
                </c:pt>
                <c:pt idx="1">
                  <c:v>MTS</c:v>
                </c:pt>
                <c:pt idx="2">
                  <c:v>TEACHER</c:v>
                </c:pt>
              </c:strCache>
            </c:strRef>
          </c:cat>
          <c:val>
            <c:numRef>
              <c:f>Sheet1!$E$2:$E$5</c:f>
              <c:numCache>
                <c:formatCode>0%</c:formatCode>
                <c:ptCount val="4"/>
                <c:pt idx="0">
                  <c:v>0</c:v>
                </c:pt>
                <c:pt idx="1">
                  <c:v>0</c:v>
                </c:pt>
                <c:pt idx="2">
                  <c:v>0.25</c:v>
                </c:pt>
              </c:numCache>
            </c:numRef>
          </c:val>
        </c:ser>
        <c:dLbls>
          <c:showLegendKey val="0"/>
          <c:showVal val="0"/>
          <c:showCatName val="0"/>
          <c:showSerName val="0"/>
          <c:showPercent val="0"/>
          <c:showBubbleSize val="0"/>
        </c:dLbls>
        <c:gapWidth val="150"/>
        <c:overlap val="100"/>
        <c:axId val="653283712"/>
        <c:axId val="653290784"/>
      </c:barChart>
      <c:catAx>
        <c:axId val="653283712"/>
        <c:scaling>
          <c:orientation val="minMax"/>
        </c:scaling>
        <c:delete val="0"/>
        <c:axPos val="b"/>
        <c:numFmt formatCode="General" sourceLinked="0"/>
        <c:majorTickMark val="out"/>
        <c:minorTickMark val="none"/>
        <c:tickLblPos val="nextTo"/>
        <c:crossAx val="653290784"/>
        <c:crosses val="autoZero"/>
        <c:auto val="1"/>
        <c:lblAlgn val="ctr"/>
        <c:lblOffset val="100"/>
        <c:noMultiLvlLbl val="0"/>
      </c:catAx>
      <c:valAx>
        <c:axId val="653290784"/>
        <c:scaling>
          <c:orientation val="minMax"/>
        </c:scaling>
        <c:delete val="0"/>
        <c:axPos val="l"/>
        <c:majorGridlines/>
        <c:numFmt formatCode="0%" sourceLinked="1"/>
        <c:majorTickMark val="out"/>
        <c:minorTickMark val="none"/>
        <c:tickLblPos val="nextTo"/>
        <c:crossAx val="65328371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COLON</c:v>
                </c:pt>
              </c:strCache>
            </c:strRef>
          </c:tx>
          <c:invertIfNegative val="0"/>
          <c:cat>
            <c:strRef>
              <c:f>Sheet1!$A$2:$A$5</c:f>
              <c:strCache>
                <c:ptCount val="2"/>
                <c:pt idx="0">
                  <c:v>STUDENTS</c:v>
                </c:pt>
                <c:pt idx="1">
                  <c:v>TEACHERS</c:v>
                </c:pt>
              </c:strCache>
            </c:strRef>
          </c:cat>
          <c:val>
            <c:numRef>
              <c:f>Sheet1!$B$2:$B$5</c:f>
              <c:numCache>
                <c:formatCode>0%</c:formatCode>
                <c:ptCount val="4"/>
                <c:pt idx="0" formatCode="0.00%">
                  <c:v>0.91500000000000004</c:v>
                </c:pt>
                <c:pt idx="1">
                  <c:v>0.7</c:v>
                </c:pt>
              </c:numCache>
            </c:numRef>
          </c:val>
        </c:ser>
        <c:ser>
          <c:idx val="1"/>
          <c:order val="1"/>
          <c:tx>
            <c:strRef>
              <c:f>Sheet1!$C$1</c:f>
              <c:strCache>
                <c:ptCount val="1"/>
                <c:pt idx="0">
                  <c:v>FRACTION</c:v>
                </c:pt>
              </c:strCache>
            </c:strRef>
          </c:tx>
          <c:invertIfNegative val="0"/>
          <c:cat>
            <c:strRef>
              <c:f>Sheet1!$A$2:$A$5</c:f>
              <c:strCache>
                <c:ptCount val="2"/>
                <c:pt idx="0">
                  <c:v>STUDENTS</c:v>
                </c:pt>
                <c:pt idx="1">
                  <c:v>TEACHERS</c:v>
                </c:pt>
              </c:strCache>
            </c:strRef>
          </c:cat>
          <c:val>
            <c:numRef>
              <c:f>Sheet1!$C$2:$C$5</c:f>
              <c:numCache>
                <c:formatCode>0%</c:formatCode>
                <c:ptCount val="4"/>
                <c:pt idx="0">
                  <c:v>1.1399999999999999</c:v>
                </c:pt>
                <c:pt idx="1">
                  <c:v>0.5</c:v>
                </c:pt>
              </c:numCache>
            </c:numRef>
          </c:val>
        </c:ser>
        <c:ser>
          <c:idx val="2"/>
          <c:order val="2"/>
          <c:tx>
            <c:strRef>
              <c:f>Sheet1!$D$1</c:f>
              <c:strCache>
                <c:ptCount val="1"/>
                <c:pt idx="0">
                  <c:v>PERCENTAGE</c:v>
                </c:pt>
              </c:strCache>
            </c:strRef>
          </c:tx>
          <c:invertIfNegative val="0"/>
          <c:cat>
            <c:strRef>
              <c:f>Sheet1!$A$2:$A$5</c:f>
              <c:strCache>
                <c:ptCount val="2"/>
                <c:pt idx="0">
                  <c:v>STUDENTS</c:v>
                </c:pt>
                <c:pt idx="1">
                  <c:v>TEACHERS</c:v>
                </c:pt>
              </c:strCache>
            </c:strRef>
          </c:cat>
          <c:val>
            <c:numRef>
              <c:f>Sheet1!$D$2:$D$5</c:f>
              <c:numCache>
                <c:formatCode>0%</c:formatCode>
                <c:ptCount val="4"/>
                <c:pt idx="0">
                  <c:v>0.11</c:v>
                </c:pt>
                <c:pt idx="1">
                  <c:v>0</c:v>
                </c:pt>
              </c:numCache>
            </c:numRef>
          </c:val>
        </c:ser>
        <c:ser>
          <c:idx val="3"/>
          <c:order val="3"/>
          <c:tx>
            <c:strRef>
              <c:f>Sheet1!$E$1</c:f>
              <c:strCache>
                <c:ptCount val="1"/>
                <c:pt idx="0">
                  <c:v>OTHER</c:v>
                </c:pt>
              </c:strCache>
            </c:strRef>
          </c:tx>
          <c:invertIfNegative val="0"/>
          <c:cat>
            <c:strRef>
              <c:f>Sheet1!$A$2:$A$5</c:f>
              <c:strCache>
                <c:ptCount val="2"/>
                <c:pt idx="0">
                  <c:v>STUDENTS</c:v>
                </c:pt>
                <c:pt idx="1">
                  <c:v>TEACHERS</c:v>
                </c:pt>
              </c:strCache>
            </c:strRef>
          </c:cat>
          <c:val>
            <c:numRef>
              <c:f>Sheet1!$E$2:$E$5</c:f>
              <c:numCache>
                <c:formatCode>0%</c:formatCode>
                <c:ptCount val="4"/>
                <c:pt idx="0">
                  <c:v>0</c:v>
                </c:pt>
                <c:pt idx="1">
                  <c:v>0.25</c:v>
                </c:pt>
              </c:numCache>
            </c:numRef>
          </c:val>
        </c:ser>
        <c:dLbls>
          <c:showLegendKey val="0"/>
          <c:showVal val="0"/>
          <c:showCatName val="0"/>
          <c:showSerName val="0"/>
          <c:showPercent val="0"/>
          <c:showBubbleSize val="0"/>
        </c:dLbls>
        <c:gapWidth val="150"/>
        <c:overlap val="100"/>
        <c:axId val="653280448"/>
        <c:axId val="653282080"/>
      </c:barChart>
      <c:catAx>
        <c:axId val="653280448"/>
        <c:scaling>
          <c:orientation val="minMax"/>
        </c:scaling>
        <c:delete val="0"/>
        <c:axPos val="b"/>
        <c:numFmt formatCode="General" sourceLinked="0"/>
        <c:majorTickMark val="out"/>
        <c:minorTickMark val="none"/>
        <c:tickLblPos val="nextTo"/>
        <c:crossAx val="653282080"/>
        <c:crosses val="autoZero"/>
        <c:auto val="1"/>
        <c:lblAlgn val="ctr"/>
        <c:lblOffset val="100"/>
        <c:noMultiLvlLbl val="0"/>
      </c:catAx>
      <c:valAx>
        <c:axId val="653282080"/>
        <c:scaling>
          <c:orientation val="minMax"/>
        </c:scaling>
        <c:delete val="0"/>
        <c:axPos val="l"/>
        <c:majorGridlines/>
        <c:numFmt formatCode="0.00%" sourceLinked="1"/>
        <c:majorTickMark val="out"/>
        <c:minorTickMark val="none"/>
        <c:tickLblPos val="nextTo"/>
        <c:crossAx val="65328044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MTYPES</c:v>
                </c:pt>
              </c:strCache>
            </c:strRef>
          </c:tx>
          <c:invertIfNegative val="0"/>
          <c:cat>
            <c:strRef>
              <c:f>Sheet1!$A$2:$A$5</c:f>
              <c:strCache>
                <c:ptCount val="4"/>
                <c:pt idx="0">
                  <c:v>DS</c:v>
                </c:pt>
                <c:pt idx="1">
                  <c:v>MTS</c:v>
                </c:pt>
                <c:pt idx="2">
                  <c:v>TEACHERS</c:v>
                </c:pt>
                <c:pt idx="3">
                  <c:v>STUDENTS </c:v>
                </c:pt>
              </c:strCache>
            </c:strRef>
          </c:cat>
          <c:val>
            <c:numRef>
              <c:f>Sheet1!$B$2:$B$5</c:f>
              <c:numCache>
                <c:formatCode>0%</c:formatCode>
                <c:ptCount val="4"/>
                <c:pt idx="0">
                  <c:v>0.91</c:v>
                </c:pt>
                <c:pt idx="1">
                  <c:v>0.91</c:v>
                </c:pt>
                <c:pt idx="2">
                  <c:v>0.7</c:v>
                </c:pt>
                <c:pt idx="3" formatCode="0.00%">
                  <c:v>0.91400000000000003</c:v>
                </c:pt>
              </c:numCache>
            </c:numRef>
          </c:val>
        </c:ser>
        <c:ser>
          <c:idx val="1"/>
          <c:order val="1"/>
          <c:tx>
            <c:strRef>
              <c:f>Sheet1!$C$1</c:f>
              <c:strCache>
                <c:ptCount val="1"/>
                <c:pt idx="0">
                  <c:v>MEXAMPL</c:v>
                </c:pt>
              </c:strCache>
            </c:strRef>
          </c:tx>
          <c:invertIfNegative val="0"/>
          <c:cat>
            <c:strRef>
              <c:f>Sheet1!$A$2:$A$5</c:f>
              <c:strCache>
                <c:ptCount val="4"/>
                <c:pt idx="0">
                  <c:v>DS</c:v>
                </c:pt>
                <c:pt idx="1">
                  <c:v>MTS</c:v>
                </c:pt>
                <c:pt idx="2">
                  <c:v>TEACHERS</c:v>
                </c:pt>
                <c:pt idx="3">
                  <c:v>STUDENTS </c:v>
                </c:pt>
              </c:strCache>
            </c:strRef>
          </c:cat>
          <c:val>
            <c:numRef>
              <c:f>Sheet1!$C$2:$C$5</c:f>
              <c:numCache>
                <c:formatCode>0.00%</c:formatCode>
                <c:ptCount val="4"/>
                <c:pt idx="0" formatCode="0%">
                  <c:v>0.18</c:v>
                </c:pt>
                <c:pt idx="1">
                  <c:v>0.125</c:v>
                </c:pt>
                <c:pt idx="2" formatCode="0%">
                  <c:v>0</c:v>
                </c:pt>
                <c:pt idx="3">
                  <c:v>0.14199999999999999</c:v>
                </c:pt>
              </c:numCache>
            </c:numRef>
          </c:val>
        </c:ser>
        <c:dLbls>
          <c:showLegendKey val="0"/>
          <c:showVal val="0"/>
          <c:showCatName val="0"/>
          <c:showSerName val="0"/>
          <c:showPercent val="0"/>
          <c:showBubbleSize val="0"/>
        </c:dLbls>
        <c:gapWidth val="150"/>
        <c:axId val="763438320"/>
        <c:axId val="763432880"/>
      </c:barChart>
      <c:catAx>
        <c:axId val="763438320"/>
        <c:scaling>
          <c:orientation val="minMax"/>
        </c:scaling>
        <c:delete val="0"/>
        <c:axPos val="b"/>
        <c:numFmt formatCode="General" sourceLinked="0"/>
        <c:majorTickMark val="out"/>
        <c:minorTickMark val="none"/>
        <c:tickLblPos val="nextTo"/>
        <c:crossAx val="763432880"/>
        <c:crosses val="autoZero"/>
        <c:auto val="1"/>
        <c:lblAlgn val="ctr"/>
        <c:lblOffset val="100"/>
        <c:noMultiLvlLbl val="0"/>
      </c:catAx>
      <c:valAx>
        <c:axId val="763432880"/>
        <c:scaling>
          <c:orientation val="minMax"/>
        </c:scaling>
        <c:delete val="0"/>
        <c:axPos val="l"/>
        <c:majorGridlines/>
        <c:numFmt formatCode="0%" sourceLinked="1"/>
        <c:majorTickMark val="out"/>
        <c:minorTickMark val="none"/>
        <c:tickLblPos val="nextTo"/>
        <c:crossAx val="76343832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Mtypes</c:v>
                </c:pt>
              </c:strCache>
            </c:strRef>
          </c:tx>
          <c:invertIfNegative val="0"/>
          <c:cat>
            <c:strRef>
              <c:f>Sheet1!$A$2:$A$5</c:f>
              <c:strCache>
                <c:ptCount val="4"/>
                <c:pt idx="0">
                  <c:v>DS</c:v>
                </c:pt>
                <c:pt idx="1">
                  <c:v>MTS</c:v>
                </c:pt>
                <c:pt idx="2">
                  <c:v>TEACHERS</c:v>
                </c:pt>
                <c:pt idx="3">
                  <c:v>STUDENTS</c:v>
                </c:pt>
              </c:strCache>
            </c:strRef>
          </c:cat>
          <c:val>
            <c:numRef>
              <c:f>Sheet1!$B$2:$B$5</c:f>
              <c:numCache>
                <c:formatCode>0.00%</c:formatCode>
                <c:ptCount val="4"/>
                <c:pt idx="0">
                  <c:v>0.81799999999999995</c:v>
                </c:pt>
                <c:pt idx="1">
                  <c:v>0.83299999999999996</c:v>
                </c:pt>
                <c:pt idx="2" formatCode="0%">
                  <c:v>0.65</c:v>
                </c:pt>
                <c:pt idx="3">
                  <c:v>0.82799999999999996</c:v>
                </c:pt>
              </c:numCache>
            </c:numRef>
          </c:val>
        </c:ser>
        <c:ser>
          <c:idx val="1"/>
          <c:order val="1"/>
          <c:tx>
            <c:strRef>
              <c:f>Sheet1!$C$1</c:f>
              <c:strCache>
                <c:ptCount val="1"/>
                <c:pt idx="0">
                  <c:v>Mexamples</c:v>
                </c:pt>
              </c:strCache>
            </c:strRef>
          </c:tx>
          <c:invertIfNegative val="0"/>
          <c:cat>
            <c:strRef>
              <c:f>Sheet1!$A$2:$A$5</c:f>
              <c:strCache>
                <c:ptCount val="4"/>
                <c:pt idx="0">
                  <c:v>DS</c:v>
                </c:pt>
                <c:pt idx="1">
                  <c:v>MTS</c:v>
                </c:pt>
                <c:pt idx="2">
                  <c:v>TEACHERS</c:v>
                </c:pt>
                <c:pt idx="3">
                  <c:v>STUDENTS</c:v>
                </c:pt>
              </c:strCache>
            </c:strRef>
          </c:cat>
          <c:val>
            <c:numRef>
              <c:f>Sheet1!$C$2:$C$5</c:f>
              <c:numCache>
                <c:formatCode>0%</c:formatCode>
                <c:ptCount val="4"/>
                <c:pt idx="0">
                  <c:v>0.18</c:v>
                </c:pt>
                <c:pt idx="1">
                  <c:v>0.25</c:v>
                </c:pt>
                <c:pt idx="2">
                  <c:v>0</c:v>
                </c:pt>
                <c:pt idx="3" formatCode="0.00%">
                  <c:v>0.22800000000000001</c:v>
                </c:pt>
              </c:numCache>
            </c:numRef>
          </c:val>
        </c:ser>
        <c:dLbls>
          <c:showLegendKey val="0"/>
          <c:showVal val="0"/>
          <c:showCatName val="0"/>
          <c:showSerName val="0"/>
          <c:showPercent val="0"/>
          <c:showBubbleSize val="0"/>
        </c:dLbls>
        <c:gapWidth val="150"/>
        <c:axId val="763437776"/>
        <c:axId val="763437232"/>
      </c:barChart>
      <c:catAx>
        <c:axId val="763437776"/>
        <c:scaling>
          <c:orientation val="minMax"/>
        </c:scaling>
        <c:delete val="0"/>
        <c:axPos val="b"/>
        <c:numFmt formatCode="General" sourceLinked="0"/>
        <c:majorTickMark val="out"/>
        <c:minorTickMark val="none"/>
        <c:tickLblPos val="nextTo"/>
        <c:crossAx val="763437232"/>
        <c:crosses val="autoZero"/>
        <c:auto val="1"/>
        <c:lblAlgn val="ctr"/>
        <c:lblOffset val="100"/>
        <c:noMultiLvlLbl val="0"/>
      </c:catAx>
      <c:valAx>
        <c:axId val="763437232"/>
        <c:scaling>
          <c:orientation val="minMax"/>
        </c:scaling>
        <c:delete val="0"/>
        <c:axPos val="l"/>
        <c:majorGridlines/>
        <c:numFmt formatCode="0.00%" sourceLinked="1"/>
        <c:majorTickMark val="out"/>
        <c:minorTickMark val="none"/>
        <c:tickLblPos val="nextTo"/>
        <c:crossAx val="76343777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CLEAR</c:v>
                </c:pt>
              </c:strCache>
            </c:strRef>
          </c:tx>
          <c:invertIfNegative val="0"/>
          <c:cat>
            <c:strRef>
              <c:f>Sheet1!$A$2:$A$5</c:f>
              <c:strCache>
                <c:ptCount val="4"/>
                <c:pt idx="0">
                  <c:v>DS</c:v>
                </c:pt>
                <c:pt idx="1">
                  <c:v>MTS</c:v>
                </c:pt>
                <c:pt idx="2">
                  <c:v>STUDENTS</c:v>
                </c:pt>
                <c:pt idx="3">
                  <c:v>TEACHERS</c:v>
                </c:pt>
              </c:strCache>
            </c:strRef>
          </c:cat>
          <c:val>
            <c:numRef>
              <c:f>Sheet1!$B$2:$B$5</c:f>
              <c:numCache>
                <c:formatCode>0%</c:formatCode>
                <c:ptCount val="4"/>
                <c:pt idx="0">
                  <c:v>0.81</c:v>
                </c:pt>
                <c:pt idx="1">
                  <c:v>0.91</c:v>
                </c:pt>
                <c:pt idx="2">
                  <c:v>0.88</c:v>
                </c:pt>
                <c:pt idx="3">
                  <c:v>0.55000000000000004</c:v>
                </c:pt>
              </c:numCache>
            </c:numRef>
          </c:val>
        </c:ser>
        <c:ser>
          <c:idx val="1"/>
          <c:order val="1"/>
          <c:tx>
            <c:strRef>
              <c:f>Sheet1!$C$1</c:f>
              <c:strCache>
                <c:ptCount val="1"/>
                <c:pt idx="0">
                  <c:v>NOTCLEAR</c:v>
                </c:pt>
              </c:strCache>
            </c:strRef>
          </c:tx>
          <c:invertIfNegative val="0"/>
          <c:cat>
            <c:strRef>
              <c:f>Sheet1!$A$2:$A$5</c:f>
              <c:strCache>
                <c:ptCount val="4"/>
                <c:pt idx="0">
                  <c:v>DS</c:v>
                </c:pt>
                <c:pt idx="1">
                  <c:v>MTS</c:v>
                </c:pt>
                <c:pt idx="2">
                  <c:v>STUDENTS</c:v>
                </c:pt>
                <c:pt idx="3">
                  <c:v>TEACHERS</c:v>
                </c:pt>
              </c:strCache>
            </c:strRef>
          </c:cat>
          <c:val>
            <c:numRef>
              <c:f>Sheet1!$C$2:$C$5</c:f>
              <c:numCache>
                <c:formatCode>0%</c:formatCode>
                <c:ptCount val="4"/>
                <c:pt idx="0">
                  <c:v>0.28999999999999998</c:v>
                </c:pt>
                <c:pt idx="1">
                  <c:v>0.09</c:v>
                </c:pt>
                <c:pt idx="2">
                  <c:v>0.12</c:v>
                </c:pt>
                <c:pt idx="3">
                  <c:v>0.45</c:v>
                </c:pt>
              </c:numCache>
            </c:numRef>
          </c:val>
        </c:ser>
        <c:dLbls>
          <c:showLegendKey val="0"/>
          <c:showVal val="0"/>
          <c:showCatName val="0"/>
          <c:showSerName val="0"/>
          <c:showPercent val="0"/>
          <c:showBubbleSize val="0"/>
        </c:dLbls>
        <c:gapWidth val="150"/>
        <c:axId val="763438864"/>
        <c:axId val="763435056"/>
      </c:barChart>
      <c:catAx>
        <c:axId val="763438864"/>
        <c:scaling>
          <c:orientation val="minMax"/>
        </c:scaling>
        <c:delete val="0"/>
        <c:axPos val="b"/>
        <c:numFmt formatCode="General" sourceLinked="0"/>
        <c:majorTickMark val="out"/>
        <c:minorTickMark val="none"/>
        <c:tickLblPos val="nextTo"/>
        <c:crossAx val="763435056"/>
        <c:crosses val="autoZero"/>
        <c:auto val="1"/>
        <c:lblAlgn val="ctr"/>
        <c:lblOffset val="100"/>
        <c:noMultiLvlLbl val="0"/>
      </c:catAx>
      <c:valAx>
        <c:axId val="763435056"/>
        <c:scaling>
          <c:orientation val="minMax"/>
        </c:scaling>
        <c:delete val="0"/>
        <c:axPos val="l"/>
        <c:majorGridlines/>
        <c:numFmt formatCode="0%" sourceLinked="1"/>
        <c:majorTickMark val="out"/>
        <c:minorTickMark val="none"/>
        <c:tickLblPos val="nextTo"/>
        <c:crossAx val="76343886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5D8003B-1064-481B-AE7D-675B18936FF1}" type="datetimeFigureOut">
              <a:rPr lang="en-US"/>
              <a:pPr>
                <a:defRPr/>
              </a:pPr>
              <a:t>10/17/2017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C9FDEEF-3492-47D6-B23B-04CB755FF196}" type="slidenum">
              <a:rPr lang="en-US"/>
              <a:pPr>
                <a:defRPr/>
              </a:pPr>
              <a:t>‹#›</a:t>
            </a:fld>
            <a:endParaRPr lang="en-US" dirty="0"/>
          </a:p>
        </p:txBody>
      </p:sp>
    </p:spTree>
    <p:extLst>
      <p:ext uri="{BB962C8B-B14F-4D97-AF65-F5344CB8AC3E}">
        <p14:creationId xmlns:p14="http://schemas.microsoft.com/office/powerpoint/2010/main" val="37032489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3" Type="http://schemas.openxmlformats.org/officeDocument/2006/relationships/hyperlink" Target="http://www.jstor.org/action/doSavedSearch?myJstor=true&amp;action=savedSearch" TargetMode="External"/><Relationship Id="rId18" Type="http://schemas.openxmlformats.org/officeDocument/2006/relationships/hyperlink" Target="http://www.jstor.org/action/showLogin?redirectUri=/stable/749441" TargetMode="External"/><Relationship Id="rId26" Type="http://schemas.openxmlformats.org/officeDocument/2006/relationships/hyperlink" Target="http://www.jstor.org/action/addFavoritePublication?jid=10.2307/749441&amp;redirectUri=/stable/749441?saveCitation=true" TargetMode="External"/><Relationship Id="rId39" Type="http://schemas.openxmlformats.org/officeDocument/2006/relationships/hyperlink" Target="http://www.jstor.org/stable/749441?seq=1#page_thumbnails_tab_contents" TargetMode="External"/><Relationship Id="rId21" Type="http://schemas.openxmlformats.org/officeDocument/2006/relationships/hyperlink" Target="http://about.jstor.org/" TargetMode="External"/><Relationship Id="rId34" Type="http://schemas.openxmlformats.org/officeDocument/2006/relationships/hyperlink" Target="http://www.jstor.org/action/showJournals?discipline=6492891951" TargetMode="External"/><Relationship Id="rId42" Type="http://schemas.openxmlformats.org/officeDocument/2006/relationships/hyperlink" Target="http://about.jstor.org/content/jstors-use-cookies" TargetMode="External"/><Relationship Id="rId7" Type="http://schemas.openxmlformats.org/officeDocument/2006/relationships/hyperlink" Target="http://www.jstor.org/action/showArticleLocator" TargetMode="External"/><Relationship Id="rId2" Type="http://schemas.openxmlformats.org/officeDocument/2006/relationships/slide" Target="../slides/slide5.xml"/><Relationship Id="rId16" Type="http://schemas.openxmlformats.org/officeDocument/2006/relationships/hyperlink" Target="http://www.jstor.org/action/showPurchases" TargetMode="External"/><Relationship Id="rId29" Type="http://schemas.openxmlformats.org/officeDocument/2006/relationships/hyperlink" Target="http://www.jstor.org/action/emailCitations?userAction=list&amp;from=true&amp;singleCitation=true&amp;doi=10.2307/749441" TargetMode="External"/><Relationship Id="rId1" Type="http://schemas.openxmlformats.org/officeDocument/2006/relationships/notesMaster" Target="../notesMasters/notesMaster1.xml"/><Relationship Id="rId6" Type="http://schemas.openxmlformats.org/officeDocument/2006/relationships/hyperlink" Target="http://www.jstor.org/action/showAdvancedSearch" TargetMode="External"/><Relationship Id="rId11" Type="http://schemas.openxmlformats.org/officeDocument/2006/relationships/hyperlink" Target="http://www.jstor.org/action/myJstorSettings" TargetMode="External"/><Relationship Id="rId24" Type="http://schemas.openxmlformats.org/officeDocument/2006/relationships/hyperlink" Target="http://www.jstor.org/stable/i230311" TargetMode="External"/><Relationship Id="rId32" Type="http://schemas.openxmlformats.org/officeDocument/2006/relationships/hyperlink" Target="http://www.jstor.org/action/showJournals?discipline=43693411" TargetMode="External"/><Relationship Id="rId37" Type="http://schemas.openxmlformats.org/officeDocument/2006/relationships/hyperlink" Target="http://www.jstor.org/stable/749442" TargetMode="External"/><Relationship Id="rId40" Type="http://schemas.openxmlformats.org/officeDocument/2006/relationships/hyperlink" Target="http://www.jstor.org/page/info/about/policies/terms.jsp" TargetMode="External"/><Relationship Id="rId45" Type="http://schemas.openxmlformats.org/officeDocument/2006/relationships/hyperlink" Target="http://www.jstor.org/stable/i40009611" TargetMode="External"/><Relationship Id="rId5" Type="http://schemas.openxmlformats.org/officeDocument/2006/relationships/hyperlink" Target="http://www.jstor.org/" TargetMode="External"/><Relationship Id="rId15" Type="http://schemas.openxmlformats.org/officeDocument/2006/relationships/hyperlink" Target="http://www.jstor.org/action/showSubscriptions" TargetMode="External"/><Relationship Id="rId23" Type="http://schemas.openxmlformats.org/officeDocument/2006/relationships/hyperlink" Target="http://www.jstor.org/action/showPublication?journalCode=jresematheduc" TargetMode="External"/><Relationship Id="rId28" Type="http://schemas.openxmlformats.org/officeDocument/2006/relationships/hyperlink" Target="http://www.jstor.org/action/addCitationAlert?redirectUri=/stable/749441?trackCitation=true&amp;doi=10.2307/749441" TargetMode="External"/><Relationship Id="rId36" Type="http://schemas.openxmlformats.org/officeDocument/2006/relationships/hyperlink" Target="http://www.jstor.org/stable/749440" TargetMode="External"/><Relationship Id="rId10" Type="http://schemas.openxmlformats.org/officeDocument/2006/relationships/hyperlink" Target="http://www.jstor.org/action/showJournals?browseType=publisherInstance" TargetMode="External"/><Relationship Id="rId19" Type="http://schemas.openxmlformats.org/officeDocument/2006/relationships/hyperlink" Target="http://about.jstor.org/support-training/help" TargetMode="External"/><Relationship Id="rId31" Type="http://schemas.openxmlformats.org/officeDocument/2006/relationships/hyperlink" Target="http://www.jstor.org/action/showJournals?discipline=43693395" TargetMode="External"/><Relationship Id="rId44" Type="http://schemas.openxmlformats.org/officeDocument/2006/relationships/hyperlink" Target="http://www.jstor.org/action/showPublication?journalCode=forlearningmath" TargetMode="External"/><Relationship Id="rId4" Type="http://schemas.openxmlformats.org/officeDocument/2006/relationships/hyperlink" Target="http://www.jstor.org/stable/749441?seq=1#content" TargetMode="External"/><Relationship Id="rId9" Type="http://schemas.openxmlformats.org/officeDocument/2006/relationships/hyperlink" Target="http://www.jstor.org/action/showJournals?browseType=title" TargetMode="External"/><Relationship Id="rId14" Type="http://schemas.openxmlformats.org/officeDocument/2006/relationships/hyperlink" Target="http://www.jstor.org/action/showShelf" TargetMode="External"/><Relationship Id="rId22" Type="http://schemas.openxmlformats.org/officeDocument/2006/relationships/hyperlink" Target="mailto:support@jstor.org?subject=Accessibility%20Request:%20URP%20and%20Register+Read%20DOI:%2010.2307/749441" TargetMode="External"/><Relationship Id="rId27" Type="http://schemas.openxmlformats.org/officeDocument/2006/relationships/hyperlink" Target="http://www.jstor.org/action/exportSingleCitation?singleCitation=true&amp;doi=10.2307/749441" TargetMode="External"/><Relationship Id="rId30" Type="http://schemas.openxmlformats.org/officeDocument/2006/relationships/hyperlink" Target="https://www.copyright.com/openurl.do?sid=pd_ITHAKA&amp;servicename=all&amp;WT.mc_id=tpd_ITHAKA19334192&amp;issn=00218251&amp;date=1989" TargetMode="External"/><Relationship Id="rId35" Type="http://schemas.openxmlformats.org/officeDocument/2006/relationships/hyperlink" Target="http://www.jstor.org/action/showLogin?redirectUri=/stable/749441?loginSuccess=true" TargetMode="External"/><Relationship Id="rId43" Type="http://schemas.openxmlformats.org/officeDocument/2006/relationships/hyperlink" Target="http://www.jstor.org/page/info/about/policies/accessibility.jsp" TargetMode="External"/><Relationship Id="rId8" Type="http://schemas.openxmlformats.org/officeDocument/2006/relationships/hyperlink" Target="http://www.jstor.org/action/showJournals" TargetMode="External"/><Relationship Id="rId3" Type="http://schemas.openxmlformats.org/officeDocument/2006/relationships/hyperlink" Target="http://www.jstor.org/action/showPublisher?publisherCode=nctm" TargetMode="External"/><Relationship Id="rId12" Type="http://schemas.openxmlformats.org/officeDocument/2006/relationships/hyperlink" Target="http://www.jstor.org/action/showAlertSettings?myJstor=true" TargetMode="External"/><Relationship Id="rId17" Type="http://schemas.openxmlformats.org/officeDocument/2006/relationships/hyperlink" Target="http://www.jstor.org/action/showRegistrationUpdate?myJstor=true" TargetMode="External"/><Relationship Id="rId25" Type="http://schemas.openxmlformats.org/officeDocument/2006/relationships/hyperlink" Target="http://www.jstor.org/stable/749441?seq=1" TargetMode="External"/><Relationship Id="rId33" Type="http://schemas.openxmlformats.org/officeDocument/2006/relationships/hyperlink" Target="http://www.jstor.org/action/showJournals?discipline=6492891961" TargetMode="External"/><Relationship Id="rId38" Type="http://schemas.openxmlformats.org/officeDocument/2006/relationships/hyperlink" Target="http://www.jstor.org/stable/749441?seq=1#page_scan_tab_contents" TargetMode="External"/><Relationship Id="rId46" Type="http://schemas.openxmlformats.org/officeDocument/2006/relationships/hyperlink" Target="http://www.jstor.org/action/showPublisher?publisherCode=flm" TargetMode="External"/><Relationship Id="rId20" Type="http://schemas.openxmlformats.org/officeDocument/2006/relationships/hyperlink" Target="http://www.jstor.org/action/showContactUSMain" TargetMode="External"/><Relationship Id="rId41" Type="http://schemas.openxmlformats.org/officeDocument/2006/relationships/hyperlink" Target="http://www.jstor.org/page/info/about/policies/privacy.jsp"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lickit.ort.org.il/files/index/552619713/557302635/386571180.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pPr fontAlgn="base">
              <a:spcBef>
                <a:spcPct val="0"/>
              </a:spcBef>
              <a:spcAft>
                <a:spcPct val="0"/>
              </a:spcAft>
            </a:pPr>
            <a:fld id="{617442CB-F9BE-4495-BD1C-DB24200DC23E}" type="slidenum">
              <a:rPr lang="en-US" altLang="en-US">
                <a:latin typeface="Calibri" pitchFamily="34" charset="0"/>
              </a:rPr>
              <a:pPr fontAlgn="base">
                <a:spcBef>
                  <a:spcPct val="0"/>
                </a:spcBef>
                <a:spcAft>
                  <a:spcPct val="0"/>
                </a:spcAft>
              </a:pPr>
              <a:t>2</a:t>
            </a:fld>
            <a:endParaRPr lang="en-US" altLang="en-US" dirty="0">
              <a:latin typeface="Calibri" pitchFamily="34" charset="0"/>
            </a:endParaRPr>
          </a:p>
        </p:txBody>
      </p:sp>
    </p:spTree>
    <p:extLst>
      <p:ext uri="{BB962C8B-B14F-4D97-AF65-F5344CB8AC3E}">
        <p14:creationId xmlns:p14="http://schemas.microsoft.com/office/powerpoint/2010/main" val="4255819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pPr fontAlgn="base">
              <a:spcBef>
                <a:spcPct val="0"/>
              </a:spcBef>
              <a:spcAft>
                <a:spcPct val="0"/>
              </a:spcAft>
            </a:pPr>
            <a:fld id="{617442CB-F9BE-4495-BD1C-DB24200DC23E}" type="slidenum">
              <a:rPr lang="en-US" altLang="en-US">
                <a:latin typeface="Calibri" pitchFamily="34" charset="0"/>
              </a:rPr>
              <a:pPr fontAlgn="base">
                <a:spcBef>
                  <a:spcPct val="0"/>
                </a:spcBef>
                <a:spcAft>
                  <a:spcPct val="0"/>
                </a:spcAft>
              </a:pPr>
              <a:t>3</a:t>
            </a:fld>
            <a:endParaRPr lang="en-US" altLang="en-US" dirty="0">
              <a:latin typeface="Calibri" pitchFamily="34" charset="0"/>
            </a:endParaRPr>
          </a:p>
        </p:txBody>
      </p:sp>
    </p:spTree>
    <p:extLst>
      <p:ext uri="{BB962C8B-B14F-4D97-AF65-F5344CB8AC3E}">
        <p14:creationId xmlns:p14="http://schemas.microsoft.com/office/powerpoint/2010/main" val="2976152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Images and Definitions for the Concept of Function</a:t>
            </a:r>
          </a:p>
          <a:p>
            <a:r>
              <a:rPr lang="en-US" sz="1200" b="0" i="0" kern="1200" dirty="0" err="1" smtClean="0">
                <a:solidFill>
                  <a:schemeClr val="tx1"/>
                </a:solidFill>
                <a:effectLst/>
                <a:latin typeface="+mn-lt"/>
                <a:ea typeface="+mn-ea"/>
                <a:cs typeface="+mn-cs"/>
              </a:rPr>
              <a:t>Shlomo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Vinner</a:t>
            </a:r>
            <a:r>
              <a:rPr lang="en-US" sz="1200" b="0" i="0" kern="1200" dirty="0" smtClean="0">
                <a:solidFill>
                  <a:schemeClr val="tx1"/>
                </a:solidFill>
                <a:effectLst/>
                <a:latin typeface="+mn-lt"/>
                <a:ea typeface="+mn-ea"/>
                <a:cs typeface="+mn-cs"/>
              </a:rPr>
              <a:t> and Tommy Dreyfus</a:t>
            </a:r>
          </a:p>
          <a:p>
            <a:r>
              <a:rPr lang="en-US" sz="1200" b="0" i="1" kern="1200" dirty="0" smtClean="0">
                <a:solidFill>
                  <a:schemeClr val="tx1"/>
                </a:solidFill>
                <a:effectLst/>
                <a:latin typeface="+mn-lt"/>
                <a:ea typeface="+mn-ea"/>
                <a:cs typeface="+mn-cs"/>
              </a:rPr>
              <a:t>Journal for Research in Mathematics Education</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Vol. 20, No. 4 (Jul., 1989), pp. 356-366</a:t>
            </a:r>
          </a:p>
          <a:p>
            <a:r>
              <a:rPr lang="en-US" sz="1200" b="0" i="0" kern="1200" dirty="0" smtClean="0">
                <a:solidFill>
                  <a:schemeClr val="tx1"/>
                </a:solidFill>
                <a:effectLst/>
                <a:latin typeface="+mn-lt"/>
                <a:ea typeface="+mn-ea"/>
                <a:cs typeface="+mn-cs"/>
              </a:rPr>
              <a:t>Published by: </a:t>
            </a:r>
            <a:r>
              <a:rPr lang="en-US" sz="1200" b="0" i="0" u="sng" kern="1200" dirty="0" smtClean="0">
                <a:solidFill>
                  <a:schemeClr val="tx1"/>
                </a:solidFill>
                <a:effectLst/>
                <a:latin typeface="+mn-lt"/>
                <a:ea typeface="+mn-ea"/>
                <a:cs typeface="+mn-cs"/>
                <a:hlinkClick r:id="rId3"/>
              </a:rPr>
              <a:t>National Council of Teachers of Mathematics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DOI: 10.2307/749441</a:t>
            </a:r>
          </a:p>
          <a:p>
            <a:r>
              <a:rPr lang="en-US" sz="1200" b="0" i="0" kern="1200" dirty="0" smtClean="0">
                <a:solidFill>
                  <a:schemeClr val="tx1"/>
                </a:solidFill>
                <a:effectLst/>
                <a:latin typeface="+mn-lt"/>
                <a:ea typeface="+mn-ea"/>
                <a:cs typeface="+mn-cs"/>
              </a:rPr>
              <a:t>Stable URL: http://www.jstor.org/stable/749441</a:t>
            </a:r>
          </a:p>
          <a:p>
            <a:r>
              <a:rPr lang="en-US" sz="1200" b="0" i="0" kern="1200" dirty="0" smtClean="0">
                <a:solidFill>
                  <a:schemeClr val="tx1"/>
                </a:solidFill>
                <a:effectLst/>
                <a:latin typeface="+mn-lt"/>
                <a:ea typeface="+mn-ea"/>
                <a:cs typeface="+mn-cs"/>
              </a:rPr>
              <a:t>Page Count: 11</a:t>
            </a:r>
          </a:p>
          <a:p>
            <a:endParaRPr lang="en-US" dirty="0" smtClean="0"/>
          </a:p>
          <a:p>
            <a:r>
              <a:rPr lang="en-US" sz="1200" b="0" i="0" u="sng" kern="1200" dirty="0" smtClean="0">
                <a:solidFill>
                  <a:schemeClr val="tx1"/>
                </a:solidFill>
                <a:effectLst/>
                <a:latin typeface="+mn-lt"/>
                <a:ea typeface="+mn-ea"/>
                <a:cs typeface="+mn-cs"/>
                <a:hlinkClick r:id="rId4"/>
              </a:rPr>
              <a:t>Skip to Main Content</a:t>
            </a:r>
            <a:endParaRPr lang="en-US" sz="1200" b="0" i="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5"/>
              </a:rPr>
              <a:t>JSTOR Home</a:t>
            </a:r>
            <a:endParaRPr lang="en-US"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6"/>
              </a:rPr>
              <a:t>Search</a:t>
            </a:r>
            <a:endParaRPr lang="en-US" sz="1200" kern="1200" dirty="0" smtClean="0">
              <a:solidFill>
                <a:schemeClr val="tx1"/>
              </a:solidFill>
              <a:effectLst/>
              <a:latin typeface="+mn-lt"/>
              <a:ea typeface="+mn-ea"/>
              <a:cs typeface="+mn-cs"/>
            </a:endParaRPr>
          </a:p>
          <a:p>
            <a:pPr lvl="1"/>
            <a:r>
              <a:rPr lang="en-US" sz="1200" b="1" u="none" strike="noStrike" kern="1200" dirty="0" smtClean="0">
                <a:solidFill>
                  <a:schemeClr val="tx1"/>
                </a:solidFill>
                <a:effectLst/>
                <a:latin typeface="+mn-lt"/>
                <a:ea typeface="+mn-ea"/>
                <a:cs typeface="+mn-cs"/>
                <a:hlinkClick r:id="rId6"/>
              </a:rPr>
              <a:t>Advanced Search</a:t>
            </a:r>
            <a:endParaRPr lang="en-US" sz="1200" kern="1200" dirty="0" smtClean="0">
              <a:solidFill>
                <a:schemeClr val="tx1"/>
              </a:solidFill>
              <a:effectLst/>
              <a:latin typeface="+mn-lt"/>
              <a:ea typeface="+mn-ea"/>
              <a:cs typeface="+mn-cs"/>
            </a:endParaRPr>
          </a:p>
          <a:p>
            <a:pPr lvl="1"/>
            <a:r>
              <a:rPr lang="en-US" sz="1200" b="1" u="none" strike="noStrike" kern="1200" dirty="0" smtClean="0">
                <a:solidFill>
                  <a:schemeClr val="tx1"/>
                </a:solidFill>
                <a:effectLst/>
                <a:latin typeface="+mn-lt"/>
                <a:ea typeface="+mn-ea"/>
                <a:cs typeface="+mn-cs"/>
                <a:hlinkClick r:id="rId7"/>
              </a:rPr>
              <a:t>Citation Locator</a:t>
            </a:r>
            <a:endParaRPr lang="en-US"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hlinkClick r:id="rId8"/>
              </a:rPr>
              <a:t>Browse</a:t>
            </a:r>
            <a:endParaRPr lang="en-US" sz="1200" kern="1200" dirty="0" smtClean="0">
              <a:solidFill>
                <a:schemeClr val="tx1"/>
              </a:solidFill>
              <a:effectLst/>
              <a:latin typeface="+mn-lt"/>
              <a:ea typeface="+mn-ea"/>
              <a:cs typeface="+mn-cs"/>
            </a:endParaRPr>
          </a:p>
          <a:p>
            <a:pPr lvl="1"/>
            <a:r>
              <a:rPr lang="en-US" sz="1200" b="1" u="none" strike="noStrike" kern="1200" dirty="0" smtClean="0">
                <a:solidFill>
                  <a:schemeClr val="tx1"/>
                </a:solidFill>
                <a:effectLst/>
                <a:latin typeface="+mn-lt"/>
                <a:ea typeface="+mn-ea"/>
                <a:cs typeface="+mn-cs"/>
                <a:hlinkClick r:id="rId8"/>
              </a:rPr>
              <a:t>by Subject</a:t>
            </a:r>
            <a:endParaRPr lang="en-US" sz="1200" kern="1200" dirty="0" smtClean="0">
              <a:solidFill>
                <a:schemeClr val="tx1"/>
              </a:solidFill>
              <a:effectLst/>
              <a:latin typeface="+mn-lt"/>
              <a:ea typeface="+mn-ea"/>
              <a:cs typeface="+mn-cs"/>
            </a:endParaRPr>
          </a:p>
          <a:p>
            <a:pPr lvl="1"/>
            <a:r>
              <a:rPr lang="en-US" sz="1200" b="1" u="none" strike="noStrike" kern="1200" dirty="0" smtClean="0">
                <a:solidFill>
                  <a:schemeClr val="tx1"/>
                </a:solidFill>
                <a:effectLst/>
                <a:latin typeface="+mn-lt"/>
                <a:ea typeface="+mn-ea"/>
                <a:cs typeface="+mn-cs"/>
                <a:hlinkClick r:id="rId9"/>
              </a:rPr>
              <a:t>by Title</a:t>
            </a:r>
            <a:endParaRPr lang="en-US" sz="1200" kern="1200" dirty="0" smtClean="0">
              <a:solidFill>
                <a:schemeClr val="tx1"/>
              </a:solidFill>
              <a:effectLst/>
              <a:latin typeface="+mn-lt"/>
              <a:ea typeface="+mn-ea"/>
              <a:cs typeface="+mn-cs"/>
            </a:endParaRPr>
          </a:p>
          <a:p>
            <a:pPr lvl="1"/>
            <a:r>
              <a:rPr lang="en-US" sz="1200" b="1" u="none" strike="noStrike" kern="1200" dirty="0" smtClean="0">
                <a:solidFill>
                  <a:schemeClr val="tx1"/>
                </a:solidFill>
                <a:effectLst/>
                <a:latin typeface="+mn-lt"/>
                <a:ea typeface="+mn-ea"/>
                <a:cs typeface="+mn-cs"/>
                <a:hlinkClick r:id="rId10"/>
              </a:rPr>
              <a:t>by Publisher</a:t>
            </a:r>
            <a:endParaRPr lang="en-US" sz="1200" kern="1200" dirty="0" smtClean="0">
              <a:solidFill>
                <a:schemeClr val="tx1"/>
              </a:solidFill>
              <a:effectLst/>
              <a:latin typeface="+mn-lt"/>
              <a:ea typeface="+mn-ea"/>
              <a:cs typeface="+mn-cs"/>
            </a:endParaRPr>
          </a:p>
          <a:p>
            <a:r>
              <a:rPr lang="en-US" sz="1200" u="none" strike="noStrike" kern="1200" dirty="0" err="1" smtClean="0">
                <a:solidFill>
                  <a:schemeClr val="tx1"/>
                </a:solidFill>
                <a:effectLst/>
                <a:latin typeface="+mn-lt"/>
                <a:ea typeface="+mn-ea"/>
                <a:cs typeface="+mn-cs"/>
                <a:hlinkClick r:id="rId11"/>
              </a:rPr>
              <a:t>MyJSTOR</a:t>
            </a:r>
            <a:endParaRPr lang="en-US" sz="1200" kern="1200" dirty="0" smtClean="0">
              <a:solidFill>
                <a:schemeClr val="tx1"/>
              </a:solidFill>
              <a:effectLst/>
              <a:latin typeface="+mn-lt"/>
              <a:ea typeface="+mn-ea"/>
              <a:cs typeface="+mn-cs"/>
            </a:endParaRPr>
          </a:p>
          <a:p>
            <a:pPr lvl="1"/>
            <a:r>
              <a:rPr lang="en-US" sz="1200" b="1" u="none" strike="noStrike" kern="1200" dirty="0" smtClean="0">
                <a:solidFill>
                  <a:schemeClr val="tx1"/>
                </a:solidFill>
                <a:effectLst/>
                <a:latin typeface="+mn-lt"/>
                <a:ea typeface="+mn-ea"/>
                <a:cs typeface="+mn-cs"/>
                <a:hlinkClick r:id="rId11"/>
              </a:rPr>
              <a:t>Saved Citations</a:t>
            </a:r>
            <a:endParaRPr lang="en-US" sz="1200" kern="1200" dirty="0" smtClean="0">
              <a:solidFill>
                <a:schemeClr val="tx1"/>
              </a:solidFill>
              <a:effectLst/>
              <a:latin typeface="+mn-lt"/>
              <a:ea typeface="+mn-ea"/>
              <a:cs typeface="+mn-cs"/>
            </a:endParaRPr>
          </a:p>
          <a:p>
            <a:pPr lvl="1"/>
            <a:r>
              <a:rPr lang="en-US" sz="1200" b="1" u="none" strike="noStrike" kern="1200" dirty="0" smtClean="0">
                <a:solidFill>
                  <a:schemeClr val="tx1"/>
                </a:solidFill>
                <a:effectLst/>
                <a:latin typeface="+mn-lt"/>
                <a:ea typeface="+mn-ea"/>
                <a:cs typeface="+mn-cs"/>
                <a:hlinkClick r:id="rId12"/>
              </a:rPr>
              <a:t>Journal Alerts</a:t>
            </a:r>
            <a:endParaRPr lang="en-US" sz="1200" kern="1200" dirty="0" smtClean="0">
              <a:solidFill>
                <a:schemeClr val="tx1"/>
              </a:solidFill>
              <a:effectLst/>
              <a:latin typeface="+mn-lt"/>
              <a:ea typeface="+mn-ea"/>
              <a:cs typeface="+mn-cs"/>
            </a:endParaRPr>
          </a:p>
          <a:p>
            <a:pPr lvl="1"/>
            <a:r>
              <a:rPr lang="en-US" sz="1200" b="1" u="none" strike="noStrike" kern="1200" dirty="0" smtClean="0">
                <a:solidFill>
                  <a:schemeClr val="tx1"/>
                </a:solidFill>
                <a:effectLst/>
                <a:latin typeface="+mn-lt"/>
                <a:ea typeface="+mn-ea"/>
                <a:cs typeface="+mn-cs"/>
                <a:hlinkClick r:id="rId13"/>
              </a:rPr>
              <a:t>Search Alerts</a:t>
            </a:r>
            <a:endParaRPr lang="en-US" sz="1200" kern="1200" dirty="0" smtClean="0">
              <a:solidFill>
                <a:schemeClr val="tx1"/>
              </a:solidFill>
              <a:effectLst/>
              <a:latin typeface="+mn-lt"/>
              <a:ea typeface="+mn-ea"/>
              <a:cs typeface="+mn-cs"/>
            </a:endParaRPr>
          </a:p>
          <a:p>
            <a:pPr lvl="1"/>
            <a:r>
              <a:rPr lang="en-US" sz="1200" b="1" u="none" strike="noStrike" kern="1200" dirty="0" smtClean="0">
                <a:solidFill>
                  <a:schemeClr val="tx1"/>
                </a:solidFill>
                <a:effectLst/>
                <a:latin typeface="+mn-lt"/>
                <a:ea typeface="+mn-ea"/>
                <a:cs typeface="+mn-cs"/>
                <a:hlinkClick r:id="rId14"/>
              </a:rPr>
              <a:t>Shelf</a:t>
            </a:r>
            <a:endParaRPr lang="en-US" sz="1200" kern="1200" dirty="0" smtClean="0">
              <a:solidFill>
                <a:schemeClr val="tx1"/>
              </a:solidFill>
              <a:effectLst/>
              <a:latin typeface="+mn-lt"/>
              <a:ea typeface="+mn-ea"/>
              <a:cs typeface="+mn-cs"/>
            </a:endParaRPr>
          </a:p>
          <a:p>
            <a:pPr lvl="1"/>
            <a:r>
              <a:rPr lang="en-US" sz="1200" b="1" u="none" strike="noStrike" kern="1200" dirty="0" smtClean="0">
                <a:solidFill>
                  <a:schemeClr val="tx1"/>
                </a:solidFill>
                <a:effectLst/>
                <a:latin typeface="+mn-lt"/>
                <a:ea typeface="+mn-ea"/>
                <a:cs typeface="+mn-cs"/>
                <a:hlinkClick r:id="rId15"/>
              </a:rPr>
              <a:t>JPASS Downloads</a:t>
            </a:r>
            <a:endParaRPr lang="en-US" sz="1200" kern="1200" dirty="0" smtClean="0">
              <a:solidFill>
                <a:schemeClr val="tx1"/>
              </a:solidFill>
              <a:effectLst/>
              <a:latin typeface="+mn-lt"/>
              <a:ea typeface="+mn-ea"/>
              <a:cs typeface="+mn-cs"/>
            </a:endParaRPr>
          </a:p>
          <a:p>
            <a:pPr lvl="1"/>
            <a:r>
              <a:rPr lang="en-US" sz="1200" b="1" u="none" strike="noStrike" kern="1200" dirty="0" smtClean="0">
                <a:solidFill>
                  <a:schemeClr val="tx1"/>
                </a:solidFill>
                <a:effectLst/>
                <a:latin typeface="+mn-lt"/>
                <a:ea typeface="+mn-ea"/>
                <a:cs typeface="+mn-cs"/>
                <a:hlinkClick r:id="rId16"/>
              </a:rPr>
              <a:t>Purchase History</a:t>
            </a:r>
            <a:endParaRPr lang="en-US" sz="1200" kern="1200" dirty="0" smtClean="0">
              <a:solidFill>
                <a:schemeClr val="tx1"/>
              </a:solidFill>
              <a:effectLst/>
              <a:latin typeface="+mn-lt"/>
              <a:ea typeface="+mn-ea"/>
              <a:cs typeface="+mn-cs"/>
            </a:endParaRPr>
          </a:p>
          <a:p>
            <a:pPr lvl="1"/>
            <a:r>
              <a:rPr lang="en-US" sz="1200" b="1" u="none" strike="noStrike" kern="1200" dirty="0" smtClean="0">
                <a:solidFill>
                  <a:schemeClr val="tx1"/>
                </a:solidFill>
                <a:effectLst/>
                <a:latin typeface="+mn-lt"/>
                <a:ea typeface="+mn-ea"/>
                <a:cs typeface="+mn-cs"/>
                <a:hlinkClick r:id="rId17"/>
              </a:rPr>
              <a:t>My Profile</a:t>
            </a:r>
            <a:endParaRPr lang="en-US" sz="1200" kern="1200" dirty="0" smtClean="0">
              <a:solidFill>
                <a:schemeClr val="tx1"/>
              </a:solidFill>
              <a:effectLst/>
              <a:latin typeface="+mn-lt"/>
              <a:ea typeface="+mn-ea"/>
              <a:cs typeface="+mn-cs"/>
            </a:endParaRPr>
          </a:p>
          <a:p>
            <a:pPr fontAlgn="t"/>
            <a:r>
              <a:rPr lang="en-US" sz="1200" b="0" i="0" kern="1200" dirty="0" smtClean="0">
                <a:solidFill>
                  <a:schemeClr val="tx1"/>
                </a:solidFill>
                <a:effectLst/>
                <a:latin typeface="+mn-lt"/>
                <a:ea typeface="+mn-ea"/>
                <a:cs typeface="+mn-cs"/>
              </a:rPr>
              <a:t>Filter search by                                                                                                                                  </a:t>
            </a:r>
          </a:p>
          <a:p>
            <a:r>
              <a:rPr lang="en-US" sz="1200" b="0" i="0" kern="1200" dirty="0" smtClean="0">
                <a:solidFill>
                  <a:schemeClr val="tx1"/>
                </a:solidFill>
                <a:effectLst/>
                <a:latin typeface="+mn-lt"/>
                <a:ea typeface="+mn-ea"/>
                <a:cs typeface="+mn-cs"/>
              </a:rPr>
              <a:t>Search</a:t>
            </a:r>
          </a:p>
          <a:p>
            <a:r>
              <a:rPr lang="en-US" sz="1200" b="0" i="0" u="sng" kern="1200" dirty="0" smtClean="0">
                <a:solidFill>
                  <a:schemeClr val="tx1"/>
                </a:solidFill>
                <a:effectLst/>
                <a:latin typeface="+mn-lt"/>
                <a:ea typeface="+mn-ea"/>
                <a:cs typeface="+mn-cs"/>
                <a:hlinkClick r:id="rId18"/>
              </a:rPr>
              <a:t>Login</a:t>
            </a:r>
            <a:endParaRPr lang="en-US" sz="1200" b="0" i="0" kern="1200" dirty="0" smtClean="0">
              <a:solidFill>
                <a:schemeClr val="tx1"/>
              </a:solidFill>
              <a:effectLst/>
              <a:latin typeface="+mn-lt"/>
              <a:ea typeface="+mn-ea"/>
              <a:cs typeface="+mn-cs"/>
            </a:endParaRPr>
          </a:p>
          <a:p>
            <a:r>
              <a:rPr lang="en-US" sz="1200" b="0" i="0" u="sng" kern="1200" dirty="0" smtClean="0">
                <a:solidFill>
                  <a:schemeClr val="tx1"/>
                </a:solidFill>
                <a:effectLst/>
                <a:latin typeface="+mn-lt"/>
                <a:ea typeface="+mn-ea"/>
                <a:cs typeface="+mn-cs"/>
                <a:hlinkClick r:id="rId19" tooltip="This link opens in a new window"/>
              </a:rPr>
              <a:t>Help</a:t>
            </a:r>
            <a:endParaRPr lang="en-US" sz="1200" b="0" i="0" kern="1200" dirty="0" smtClean="0">
              <a:solidFill>
                <a:schemeClr val="tx1"/>
              </a:solidFill>
              <a:effectLst/>
              <a:latin typeface="+mn-lt"/>
              <a:ea typeface="+mn-ea"/>
              <a:cs typeface="+mn-cs"/>
            </a:endParaRPr>
          </a:p>
          <a:p>
            <a:r>
              <a:rPr lang="en-US" sz="1200" b="0" i="0" u="sng" kern="1200" dirty="0" smtClean="0">
                <a:solidFill>
                  <a:schemeClr val="tx1"/>
                </a:solidFill>
                <a:effectLst/>
                <a:latin typeface="+mn-lt"/>
                <a:ea typeface="+mn-ea"/>
                <a:cs typeface="+mn-cs"/>
                <a:hlinkClick r:id="rId20"/>
              </a:rPr>
              <a:t>Contact Us</a:t>
            </a:r>
            <a:endParaRPr lang="en-US" sz="1200" b="0" i="0" kern="1200" dirty="0" smtClean="0">
              <a:solidFill>
                <a:schemeClr val="tx1"/>
              </a:solidFill>
              <a:effectLst/>
              <a:latin typeface="+mn-lt"/>
              <a:ea typeface="+mn-ea"/>
              <a:cs typeface="+mn-cs"/>
            </a:endParaRPr>
          </a:p>
          <a:p>
            <a:r>
              <a:rPr lang="en-US" sz="1200" b="0" i="0" u="sng" kern="1200" dirty="0" smtClean="0">
                <a:solidFill>
                  <a:schemeClr val="tx1"/>
                </a:solidFill>
                <a:effectLst/>
                <a:latin typeface="+mn-lt"/>
                <a:ea typeface="+mn-ea"/>
                <a:cs typeface="+mn-cs"/>
                <a:hlinkClick r:id="rId21" tooltip="This link opens in a new window"/>
              </a:rPr>
              <a:t>About</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If you need an accessible version of this item </a:t>
            </a:r>
            <a:r>
              <a:rPr lang="en-US" sz="1200" b="0" i="0" kern="1200" dirty="0" err="1" smtClean="0">
                <a:solidFill>
                  <a:schemeClr val="tx1"/>
                </a:solidFill>
                <a:effectLst/>
                <a:latin typeface="+mn-lt"/>
                <a:ea typeface="+mn-ea"/>
                <a:cs typeface="+mn-cs"/>
              </a:rPr>
              <a:t>please</a:t>
            </a:r>
            <a:r>
              <a:rPr lang="en-US" sz="1200" b="0" i="0" u="sng" kern="1200" dirty="0" err="1" smtClean="0">
                <a:solidFill>
                  <a:schemeClr val="tx1"/>
                </a:solidFill>
                <a:effectLst/>
                <a:latin typeface="+mn-lt"/>
                <a:ea typeface="+mn-ea"/>
                <a:cs typeface="+mn-cs"/>
                <a:hlinkClick r:id="rId22"/>
              </a:rPr>
              <a:t>contact</a:t>
            </a:r>
            <a:r>
              <a:rPr lang="en-US" sz="1200" b="0" i="0" u="sng" kern="1200" dirty="0" smtClean="0">
                <a:solidFill>
                  <a:schemeClr val="tx1"/>
                </a:solidFill>
                <a:effectLst/>
                <a:latin typeface="+mn-lt"/>
                <a:ea typeface="+mn-ea"/>
                <a:cs typeface="+mn-cs"/>
                <a:hlinkClick r:id="rId22"/>
              </a:rPr>
              <a:t> JSTOR User </a:t>
            </a:r>
            <a:r>
              <a:rPr lang="en-US" sz="1200" b="0" i="0" u="sng" kern="1200" dirty="0" err="1" smtClean="0">
                <a:solidFill>
                  <a:schemeClr val="tx1"/>
                </a:solidFill>
                <a:effectLst/>
                <a:latin typeface="+mn-lt"/>
                <a:ea typeface="+mn-ea"/>
                <a:cs typeface="+mn-cs"/>
                <a:hlinkClick r:id="rId22"/>
              </a:rPr>
              <a:t>Support</a:t>
            </a:r>
            <a:r>
              <a:rPr lang="en-US" sz="1200" b="0" i="0" u="sng" kern="1200" dirty="0" err="1" smtClean="0">
                <a:solidFill>
                  <a:schemeClr val="tx1"/>
                </a:solidFill>
                <a:effectLst/>
                <a:latin typeface="+mn-lt"/>
                <a:ea typeface="+mn-ea"/>
                <a:cs typeface="+mn-cs"/>
                <a:hlinkClick r:id="rId23"/>
              </a:rPr>
              <a:t>Journal</a:t>
            </a:r>
            <a:r>
              <a:rPr lang="en-US" sz="1200" b="0" i="0" u="sng" kern="1200" dirty="0" smtClean="0">
                <a:solidFill>
                  <a:schemeClr val="tx1"/>
                </a:solidFill>
                <a:effectLst/>
                <a:latin typeface="+mn-lt"/>
                <a:ea typeface="+mn-ea"/>
                <a:cs typeface="+mn-cs"/>
                <a:hlinkClick r:id="rId23"/>
              </a:rPr>
              <a:t> for Research in Mathematics Educ...</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hlinkClick r:id="rId24"/>
              </a:rPr>
              <a:t>Vol. 20, No. 4, Jul., 1989</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Images and </a:t>
            </a:r>
            <a:r>
              <a:rPr lang="en-US" sz="1200" b="0" i="0" kern="1200" dirty="0" err="1" smtClean="0">
                <a:solidFill>
                  <a:schemeClr val="tx1"/>
                </a:solidFill>
                <a:effectLst/>
                <a:latin typeface="+mn-lt"/>
                <a:ea typeface="+mn-ea"/>
                <a:cs typeface="+mn-cs"/>
              </a:rPr>
              <a:t>Definitio</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Images and Definitions for the Concept of Function</a:t>
            </a:r>
          </a:p>
          <a:p>
            <a:r>
              <a:rPr lang="en-US" sz="1200" b="0" i="0" kern="1200" dirty="0" err="1" smtClean="0">
                <a:solidFill>
                  <a:schemeClr val="tx1"/>
                </a:solidFill>
                <a:effectLst/>
                <a:latin typeface="+mn-lt"/>
                <a:ea typeface="+mn-ea"/>
                <a:cs typeface="+mn-cs"/>
              </a:rPr>
              <a:t>Shlomo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Vinner</a:t>
            </a:r>
            <a:r>
              <a:rPr lang="en-US" sz="1200" b="0" i="0" kern="1200" dirty="0" smtClean="0">
                <a:solidFill>
                  <a:schemeClr val="tx1"/>
                </a:solidFill>
                <a:effectLst/>
                <a:latin typeface="+mn-lt"/>
                <a:ea typeface="+mn-ea"/>
                <a:cs typeface="+mn-cs"/>
              </a:rPr>
              <a:t> and Tommy Dreyfus</a:t>
            </a:r>
          </a:p>
          <a:p>
            <a:r>
              <a:rPr lang="en-US" sz="1200" b="0" i="1" kern="1200" dirty="0" smtClean="0">
                <a:solidFill>
                  <a:schemeClr val="tx1"/>
                </a:solidFill>
                <a:effectLst/>
                <a:latin typeface="+mn-lt"/>
                <a:ea typeface="+mn-ea"/>
                <a:cs typeface="+mn-cs"/>
              </a:rPr>
              <a:t>Journal for Research in Mathematics Education</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Vol. 20, No. 4 (Jul., 1989), pp. 356-366</a:t>
            </a:r>
          </a:p>
          <a:p>
            <a:r>
              <a:rPr lang="en-US" sz="1200" b="0" i="0" kern="1200" dirty="0" smtClean="0">
                <a:solidFill>
                  <a:schemeClr val="tx1"/>
                </a:solidFill>
                <a:effectLst/>
                <a:latin typeface="+mn-lt"/>
                <a:ea typeface="+mn-ea"/>
                <a:cs typeface="+mn-cs"/>
              </a:rPr>
              <a:t>Published by: </a:t>
            </a:r>
            <a:r>
              <a:rPr lang="en-US" sz="1200" b="0" i="0" u="sng" kern="1200" dirty="0" smtClean="0">
                <a:solidFill>
                  <a:schemeClr val="tx1"/>
                </a:solidFill>
                <a:effectLst/>
                <a:latin typeface="+mn-lt"/>
                <a:ea typeface="+mn-ea"/>
                <a:cs typeface="+mn-cs"/>
                <a:hlinkClick r:id="rId3"/>
              </a:rPr>
              <a:t>National Council of Teachers of Mathematics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DOI: 10.2307/749441</a:t>
            </a:r>
          </a:p>
          <a:p>
            <a:r>
              <a:rPr lang="en-US" sz="1200" b="0" i="0" kern="1200" dirty="0" smtClean="0">
                <a:solidFill>
                  <a:schemeClr val="tx1"/>
                </a:solidFill>
                <a:effectLst/>
                <a:latin typeface="+mn-lt"/>
                <a:ea typeface="+mn-ea"/>
                <a:cs typeface="+mn-cs"/>
              </a:rPr>
              <a:t>Stable URL: http://www.jstor.org/stable/749441</a:t>
            </a:r>
          </a:p>
          <a:p>
            <a:r>
              <a:rPr lang="en-US" sz="1200" b="0" i="0" kern="1200" dirty="0" smtClean="0">
                <a:solidFill>
                  <a:schemeClr val="tx1"/>
                </a:solidFill>
                <a:effectLst/>
                <a:latin typeface="+mn-lt"/>
                <a:ea typeface="+mn-ea"/>
                <a:cs typeface="+mn-cs"/>
              </a:rPr>
              <a:t>Page Count: 11</a:t>
            </a:r>
          </a:p>
          <a:p>
            <a:r>
              <a:rPr lang="en-US" sz="1200" b="0" i="0" u="none" strike="noStrike" kern="1200" dirty="0" smtClean="0">
                <a:solidFill>
                  <a:schemeClr val="tx1"/>
                </a:solidFill>
                <a:effectLst/>
                <a:latin typeface="+mn-lt"/>
                <a:ea typeface="+mn-ea"/>
                <a:cs typeface="+mn-cs"/>
              </a:rPr>
              <a:t>Download PDF</a:t>
            </a:r>
          </a:p>
          <a:p>
            <a:r>
              <a:rPr lang="en-US" sz="1200" b="0" i="0" u="none" strike="noStrike" kern="1200" dirty="0" smtClean="0">
                <a:solidFill>
                  <a:schemeClr val="tx1"/>
                </a:solidFill>
                <a:effectLst/>
                <a:latin typeface="+mn-lt"/>
                <a:ea typeface="+mn-ea"/>
                <a:cs typeface="+mn-cs"/>
                <a:hlinkClick r:id="rId25"/>
              </a:rPr>
              <a:t>Citation Tools</a:t>
            </a:r>
            <a:endParaRPr lang="en-US" sz="1200" b="0" i="0" kern="1200" dirty="0" smtClean="0">
              <a:solidFill>
                <a:schemeClr val="tx1"/>
              </a:solidFill>
              <a:effectLst/>
              <a:latin typeface="+mn-lt"/>
              <a:ea typeface="+mn-ea"/>
              <a:cs typeface="+mn-cs"/>
            </a:endParaRPr>
          </a:p>
          <a:p>
            <a:pPr lvl="1"/>
            <a:r>
              <a:rPr lang="en-US" sz="1200" b="0" i="0" u="sng" kern="1200" dirty="0" smtClean="0">
                <a:solidFill>
                  <a:schemeClr val="tx1"/>
                </a:solidFill>
                <a:effectLst/>
                <a:latin typeface="+mn-lt"/>
                <a:ea typeface="+mn-ea"/>
                <a:cs typeface="+mn-cs"/>
                <a:hlinkClick r:id="rId26"/>
              </a:rPr>
              <a:t>Save Citation</a:t>
            </a:r>
            <a:endParaRPr lang="en-US" sz="1200" b="0" i="0" kern="1200" dirty="0" smtClean="0">
              <a:solidFill>
                <a:schemeClr val="tx1"/>
              </a:solidFill>
              <a:effectLst/>
              <a:latin typeface="+mn-lt"/>
              <a:ea typeface="+mn-ea"/>
              <a:cs typeface="+mn-cs"/>
            </a:endParaRPr>
          </a:p>
          <a:p>
            <a:pPr lvl="1"/>
            <a:r>
              <a:rPr lang="en-US" sz="1200" b="0" i="0" u="sng" kern="1200" dirty="0" smtClean="0">
                <a:solidFill>
                  <a:schemeClr val="tx1"/>
                </a:solidFill>
                <a:effectLst/>
                <a:latin typeface="+mn-lt"/>
                <a:ea typeface="+mn-ea"/>
                <a:cs typeface="+mn-cs"/>
                <a:hlinkClick r:id="rId27"/>
              </a:rPr>
              <a:t>Export Citation</a:t>
            </a:r>
            <a:endParaRPr lang="en-US" sz="1200" b="0" i="0" kern="1200" dirty="0" smtClean="0">
              <a:solidFill>
                <a:schemeClr val="tx1"/>
              </a:solidFill>
              <a:effectLst/>
              <a:latin typeface="+mn-lt"/>
              <a:ea typeface="+mn-ea"/>
              <a:cs typeface="+mn-cs"/>
            </a:endParaRPr>
          </a:p>
          <a:p>
            <a:pPr lvl="1"/>
            <a:r>
              <a:rPr lang="en-US" sz="1200" b="0" i="0" u="sng" kern="1200" dirty="0" smtClean="0">
                <a:solidFill>
                  <a:schemeClr val="tx1"/>
                </a:solidFill>
                <a:effectLst/>
                <a:latin typeface="+mn-lt"/>
                <a:ea typeface="+mn-ea"/>
                <a:cs typeface="+mn-cs"/>
                <a:hlinkClick r:id="rId28"/>
              </a:rPr>
              <a:t>Track Citation</a:t>
            </a:r>
            <a:endParaRPr lang="en-US" sz="1200" b="0" i="0" kern="1200" dirty="0" smtClean="0">
              <a:solidFill>
                <a:schemeClr val="tx1"/>
              </a:solidFill>
              <a:effectLst/>
              <a:latin typeface="+mn-lt"/>
              <a:ea typeface="+mn-ea"/>
              <a:cs typeface="+mn-cs"/>
            </a:endParaRPr>
          </a:p>
          <a:p>
            <a:pPr lvl="1"/>
            <a:r>
              <a:rPr lang="en-US" sz="1200" b="0" i="0" u="sng" kern="1200" dirty="0" smtClean="0">
                <a:solidFill>
                  <a:schemeClr val="tx1"/>
                </a:solidFill>
                <a:effectLst/>
                <a:latin typeface="+mn-lt"/>
                <a:ea typeface="+mn-ea"/>
                <a:cs typeface="+mn-cs"/>
                <a:hlinkClick r:id="rId29"/>
              </a:rPr>
              <a:t>Email Citation</a:t>
            </a:r>
            <a:endParaRPr lang="en-US" sz="1200" b="0" i="0" kern="1200" dirty="0" smtClean="0">
              <a:solidFill>
                <a:schemeClr val="tx1"/>
              </a:solidFill>
              <a:effectLst/>
              <a:latin typeface="+mn-lt"/>
              <a:ea typeface="+mn-ea"/>
              <a:cs typeface="+mn-cs"/>
            </a:endParaRPr>
          </a:p>
          <a:p>
            <a:pPr lvl="1"/>
            <a:r>
              <a:rPr lang="en-US" sz="1200" b="0" i="0" u="sng" kern="1200" dirty="0" smtClean="0">
                <a:solidFill>
                  <a:schemeClr val="tx1"/>
                </a:solidFill>
                <a:effectLst/>
                <a:latin typeface="+mn-lt"/>
                <a:ea typeface="+mn-ea"/>
                <a:cs typeface="+mn-cs"/>
                <a:hlinkClick r:id="rId30" tooltip="This link opens in a new window"/>
              </a:rPr>
              <a:t>Request Permissions</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25"/>
              </a:rPr>
              <a:t>Journal </a:t>
            </a:r>
            <a:r>
              <a:rPr lang="en-US" sz="1200" b="0" i="0" u="none" strike="noStrike" kern="1200" dirty="0" err="1" smtClean="0">
                <a:solidFill>
                  <a:schemeClr val="tx1"/>
                </a:solidFill>
                <a:effectLst/>
                <a:latin typeface="+mn-lt"/>
                <a:ea typeface="+mn-ea"/>
                <a:cs typeface="+mn-cs"/>
                <a:hlinkClick r:id="rId25"/>
              </a:rPr>
              <a:t>Info╳</a:t>
            </a:r>
            <a:r>
              <a:rPr lang="en-US" sz="1200" b="1" i="0" kern="1200" dirty="0" err="1" smtClean="0">
                <a:solidFill>
                  <a:schemeClr val="tx1"/>
                </a:solidFill>
                <a:effectLst/>
                <a:latin typeface="+mn-lt"/>
                <a:ea typeface="+mn-ea"/>
                <a:cs typeface="+mn-cs"/>
              </a:rPr>
              <a:t>Journal</a:t>
            </a:r>
            <a:r>
              <a:rPr lang="en-US" sz="1200" b="1" i="0" kern="1200" dirty="0" smtClean="0">
                <a:solidFill>
                  <a:schemeClr val="tx1"/>
                </a:solidFill>
                <a:effectLst/>
                <a:latin typeface="+mn-lt"/>
                <a:ea typeface="+mn-ea"/>
                <a:cs typeface="+mn-cs"/>
              </a:rPr>
              <a:t> for Research in Mathematics Education</a:t>
            </a:r>
          </a:p>
          <a:p>
            <a:r>
              <a:rPr lang="en-US" sz="1200" b="1" i="0" kern="1200" dirty="0" smtClean="0">
                <a:solidFill>
                  <a:schemeClr val="tx1"/>
                </a:solidFill>
                <a:effectLst/>
                <a:latin typeface="+mn-lt"/>
                <a:ea typeface="+mn-ea"/>
                <a:cs typeface="+mn-cs"/>
              </a:rPr>
              <a:t>Description:</a:t>
            </a:r>
            <a:r>
              <a:rPr lang="en-US" sz="1200" b="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Coverage:</a:t>
            </a:r>
            <a:r>
              <a:rPr lang="en-US" sz="1200" b="0" i="0" kern="1200" dirty="0" smtClean="0">
                <a:solidFill>
                  <a:schemeClr val="tx1"/>
                </a:solidFill>
                <a:effectLst/>
                <a:latin typeface="+mn-lt"/>
                <a:ea typeface="+mn-ea"/>
                <a:cs typeface="+mn-cs"/>
              </a:rPr>
              <a:t> 1970-2015 (Vol. 1, No. 1 - Vol. 46, No. 4)</a:t>
            </a:r>
          </a:p>
          <a:p>
            <a:r>
              <a:rPr lang="en-US" sz="1200" b="0" i="0" kern="1200" dirty="0" smtClean="0">
                <a:solidFill>
                  <a:schemeClr val="tx1"/>
                </a:solidFill>
                <a:effectLst/>
                <a:latin typeface="+mn-lt"/>
                <a:ea typeface="+mn-ea"/>
                <a:cs typeface="+mn-cs"/>
              </a:rPr>
              <a:t>Moving Wall: 5 years</a:t>
            </a:r>
          </a:p>
          <a:p>
            <a:r>
              <a:rPr lang="en-US" sz="1200" b="1" i="0" kern="1200" dirty="0" smtClean="0">
                <a:solidFill>
                  <a:schemeClr val="tx1"/>
                </a:solidFill>
                <a:effectLst/>
                <a:latin typeface="+mn-lt"/>
                <a:ea typeface="+mn-ea"/>
                <a:cs typeface="+mn-cs"/>
              </a:rPr>
              <a:t>ISSN:</a:t>
            </a:r>
            <a:r>
              <a:rPr lang="en-US" sz="1200" b="0" i="0" kern="1200" dirty="0" smtClean="0">
                <a:solidFill>
                  <a:schemeClr val="tx1"/>
                </a:solidFill>
                <a:effectLst/>
                <a:latin typeface="+mn-lt"/>
                <a:ea typeface="+mn-ea"/>
                <a:cs typeface="+mn-cs"/>
              </a:rPr>
              <a:t> 00218251</a:t>
            </a:r>
          </a:p>
          <a:p>
            <a:r>
              <a:rPr lang="en-US" sz="1200" b="1" i="0" kern="1200" dirty="0" smtClean="0">
                <a:solidFill>
                  <a:schemeClr val="tx1"/>
                </a:solidFill>
                <a:effectLst/>
                <a:latin typeface="+mn-lt"/>
                <a:ea typeface="+mn-ea"/>
                <a:cs typeface="+mn-cs"/>
              </a:rPr>
              <a:t>EISSN:</a:t>
            </a:r>
            <a:r>
              <a:rPr lang="en-US" sz="1200" b="0" i="0" kern="1200" dirty="0" smtClean="0">
                <a:solidFill>
                  <a:schemeClr val="tx1"/>
                </a:solidFill>
                <a:effectLst/>
                <a:latin typeface="+mn-lt"/>
                <a:ea typeface="+mn-ea"/>
                <a:cs typeface="+mn-cs"/>
              </a:rPr>
              <a:t> 19452306</a:t>
            </a:r>
          </a:p>
          <a:p>
            <a:r>
              <a:rPr lang="en-US" sz="1200" b="1" i="0" kern="1200" dirty="0" smtClean="0">
                <a:solidFill>
                  <a:schemeClr val="tx1"/>
                </a:solidFill>
                <a:effectLst/>
                <a:latin typeface="+mn-lt"/>
                <a:ea typeface="+mn-ea"/>
                <a:cs typeface="+mn-cs"/>
              </a:rPr>
              <a:t>Subjects:</a:t>
            </a:r>
            <a:r>
              <a:rPr lang="en-US" sz="1200" b="0" i="0"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hlinkClick r:id="rId31"/>
              </a:rPr>
              <a:t>Education</a:t>
            </a:r>
            <a:r>
              <a:rPr lang="en-US" sz="1200" b="0" i="0"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hlinkClick r:id="rId32"/>
              </a:rPr>
              <a:t>Mathematics</a:t>
            </a:r>
            <a:r>
              <a:rPr lang="en-US" sz="1200" b="0" i="0"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hlinkClick r:id="rId33"/>
              </a:rPr>
              <a:t>Science and Mathematics</a:t>
            </a:r>
            <a:r>
              <a:rPr lang="en-US" sz="1200" b="0" i="0"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hlinkClick r:id="rId34"/>
              </a:rPr>
              <a:t>Social Sciences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You are not currently logged in.</a:t>
            </a:r>
          </a:p>
          <a:p>
            <a:r>
              <a:rPr lang="en-US" sz="1200" b="0" i="0" kern="1200" dirty="0" smtClean="0">
                <a:solidFill>
                  <a:schemeClr val="tx1"/>
                </a:solidFill>
                <a:effectLst/>
                <a:latin typeface="+mn-lt"/>
                <a:ea typeface="+mn-ea"/>
                <a:cs typeface="+mn-cs"/>
              </a:rPr>
              <a:t>Access your personal account or get JSTOR access through your library or other institution:</a:t>
            </a:r>
          </a:p>
          <a:p>
            <a:r>
              <a:rPr lang="en-US" sz="1200" b="0" i="0" u="none" strike="noStrike" kern="1200" dirty="0" smtClean="0">
                <a:solidFill>
                  <a:schemeClr val="tx1"/>
                </a:solidFill>
                <a:effectLst/>
                <a:latin typeface="+mn-lt"/>
                <a:ea typeface="+mn-ea"/>
                <a:cs typeface="+mn-cs"/>
                <a:hlinkClick r:id="rId35"/>
              </a:rPr>
              <a:t>Login</a:t>
            </a:r>
            <a:endParaRPr lang="en-US" sz="1200" b="0" i="0" kern="1200" dirty="0" smtClean="0">
              <a:solidFill>
                <a:schemeClr val="tx1"/>
              </a:solidFill>
              <a:effectLst/>
              <a:latin typeface="+mn-lt"/>
              <a:ea typeface="+mn-ea"/>
              <a:cs typeface="+mn-cs"/>
            </a:endParaRPr>
          </a:p>
          <a:p>
            <a:r>
              <a:rPr lang="en-US" sz="1200" b="0" i="0" u="sng" kern="1200" dirty="0" smtClean="0">
                <a:solidFill>
                  <a:schemeClr val="tx1"/>
                </a:solidFill>
                <a:effectLst/>
                <a:latin typeface="+mn-lt"/>
                <a:ea typeface="+mn-ea"/>
                <a:cs typeface="+mn-cs"/>
                <a:hlinkClick r:id="rId36"/>
              </a:rPr>
              <a:t>« Previous Item</a:t>
            </a:r>
            <a:r>
              <a:rPr lang="en-US" sz="1200" b="0" i="0" kern="1200" dirty="0" smtClean="0">
                <a:solidFill>
                  <a:schemeClr val="tx1"/>
                </a:solidFill>
                <a:effectLst/>
                <a:latin typeface="+mn-lt"/>
                <a:ea typeface="+mn-ea"/>
                <a:cs typeface="+mn-cs"/>
              </a:rPr>
              <a:t>  |  </a:t>
            </a:r>
            <a:r>
              <a:rPr lang="en-US" sz="1200" b="0" i="0" u="sng" kern="1200" dirty="0" smtClean="0">
                <a:solidFill>
                  <a:schemeClr val="tx1"/>
                </a:solidFill>
                <a:effectLst/>
                <a:latin typeface="+mn-lt"/>
                <a:ea typeface="+mn-ea"/>
                <a:cs typeface="+mn-cs"/>
                <a:hlinkClick r:id="rId37"/>
              </a:rPr>
              <a:t>Next Item »</a:t>
            </a:r>
            <a:endParaRPr lang="en-US" sz="1200" b="0" i="0" kern="1200" dirty="0" smtClean="0">
              <a:solidFill>
                <a:schemeClr val="tx1"/>
              </a:solidFill>
              <a:effectLst/>
              <a:latin typeface="+mn-lt"/>
              <a:ea typeface="+mn-ea"/>
              <a:cs typeface="+mn-cs"/>
            </a:endParaRPr>
          </a:p>
          <a:p>
            <a:r>
              <a:rPr lang="en-US" sz="1200" b="1" i="0" u="none" strike="noStrike" kern="1200" dirty="0" err="1" smtClean="0">
                <a:solidFill>
                  <a:schemeClr val="tx1"/>
                </a:solidFill>
                <a:effectLst/>
                <a:latin typeface="+mn-lt"/>
                <a:ea typeface="+mn-ea"/>
                <a:cs typeface="+mn-cs"/>
                <a:hlinkClick r:id="rId38"/>
              </a:rPr>
              <a:t>Article</a:t>
            </a:r>
            <a:r>
              <a:rPr lang="en-US" sz="1200" b="1" i="0" u="none" strike="noStrike" kern="1200" dirty="0" err="1" smtClean="0">
                <a:solidFill>
                  <a:schemeClr val="tx1"/>
                </a:solidFill>
                <a:effectLst/>
                <a:latin typeface="+mn-lt"/>
                <a:ea typeface="+mn-ea"/>
                <a:cs typeface="+mn-cs"/>
                <a:hlinkClick r:id="rId39"/>
              </a:rPr>
              <a:t>Thumbnails</a:t>
            </a:r>
            <a:r>
              <a:rPr lang="en-US" sz="1200" b="0" i="0" u="none" strike="noStrike" kern="1200" dirty="0" err="1" smtClean="0">
                <a:solidFill>
                  <a:schemeClr val="tx1"/>
                </a:solidFill>
                <a:effectLst/>
                <a:latin typeface="+mn-lt"/>
                <a:ea typeface="+mn-ea"/>
                <a:cs typeface="+mn-cs"/>
                <a:hlinkClick r:id="rId25"/>
              </a:rPr>
              <a:t>References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If you need an accessible version of this item </a:t>
            </a:r>
            <a:r>
              <a:rPr lang="en-US" sz="1200" b="0" i="0" kern="1200" dirty="0" err="1" smtClean="0">
                <a:solidFill>
                  <a:schemeClr val="tx1"/>
                </a:solidFill>
                <a:effectLst/>
                <a:latin typeface="+mn-lt"/>
                <a:ea typeface="+mn-ea"/>
                <a:cs typeface="+mn-cs"/>
              </a:rPr>
              <a:t>please</a:t>
            </a:r>
            <a:r>
              <a:rPr lang="en-US" sz="1200" b="0" i="0" u="sng" kern="1200" dirty="0" err="1" smtClean="0">
                <a:solidFill>
                  <a:schemeClr val="tx1"/>
                </a:solidFill>
                <a:effectLst/>
                <a:latin typeface="+mn-lt"/>
                <a:ea typeface="+mn-ea"/>
                <a:cs typeface="+mn-cs"/>
                <a:hlinkClick r:id="rId22"/>
              </a:rPr>
              <a:t>contact</a:t>
            </a:r>
            <a:r>
              <a:rPr lang="en-US" sz="1200" b="0" i="0" u="sng" kern="1200" dirty="0" smtClean="0">
                <a:solidFill>
                  <a:schemeClr val="tx1"/>
                </a:solidFill>
                <a:effectLst/>
                <a:latin typeface="+mn-lt"/>
                <a:ea typeface="+mn-ea"/>
                <a:cs typeface="+mn-cs"/>
                <a:hlinkClick r:id="rId22"/>
              </a:rPr>
              <a:t> JSTOR User </a:t>
            </a:r>
            <a:r>
              <a:rPr lang="en-US" sz="1200" b="0" i="0" u="sng" kern="1200" dirty="0" err="1" smtClean="0">
                <a:solidFill>
                  <a:schemeClr val="tx1"/>
                </a:solidFill>
                <a:effectLst/>
                <a:latin typeface="+mn-lt"/>
                <a:ea typeface="+mn-ea"/>
                <a:cs typeface="+mn-cs"/>
                <a:hlinkClick r:id="rId22"/>
              </a:rPr>
              <a:t>Support</a:t>
            </a:r>
            <a:r>
              <a:rPr lang="en-US" sz="1200" b="0" i="0" kern="1200" dirty="0" err="1" smtClean="0">
                <a:solidFill>
                  <a:schemeClr val="tx1"/>
                </a:solidFill>
                <a:effectLst/>
                <a:latin typeface="+mn-lt"/>
                <a:ea typeface="+mn-ea"/>
                <a:cs typeface="+mn-cs"/>
              </a:rPr>
              <a:t>Viewing</a:t>
            </a:r>
            <a:r>
              <a:rPr lang="en-US" sz="1200" b="0" i="0" kern="1200" dirty="0" smtClean="0">
                <a:solidFill>
                  <a:schemeClr val="tx1"/>
                </a:solidFill>
                <a:effectLst/>
                <a:latin typeface="+mn-lt"/>
                <a:ea typeface="+mn-ea"/>
                <a:cs typeface="+mn-cs"/>
              </a:rPr>
              <a:t> page [356] of pages 356-366</a:t>
            </a:r>
          </a:p>
          <a:p>
            <a:r>
              <a:rPr lang="en-US" sz="1200" b="1" i="0" kern="1200" dirty="0" smtClean="0">
                <a:solidFill>
                  <a:schemeClr val="tx1"/>
                </a:solidFill>
                <a:effectLst/>
                <a:latin typeface="+mn-lt"/>
                <a:ea typeface="+mn-ea"/>
                <a:cs typeface="+mn-cs"/>
              </a:rPr>
              <a:t>PREVIEW</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25"/>
              </a:rPr>
              <a:t>Download ($19.00)</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25"/>
              </a:rPr>
              <a:t>Read Online FREE</a:t>
            </a:r>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Abstract</a:t>
            </a:r>
          </a:p>
          <a:p>
            <a:r>
              <a:rPr lang="en-US" sz="1200" b="0" i="0" kern="1200" dirty="0" smtClean="0">
                <a:solidFill>
                  <a:schemeClr val="tx1"/>
                </a:solidFill>
                <a:effectLst/>
                <a:latin typeface="+mn-lt"/>
                <a:ea typeface="+mn-ea"/>
                <a:cs typeface="+mn-cs"/>
              </a:rPr>
              <a:t>Images held by 271 college students and 36 junior high school teachers for the concept of a mathematical function were compared to the definitions they gave for the concept. A </a:t>
            </a:r>
            <a:r>
              <a:rPr lang="en-US" sz="1200" b="0" i="0" kern="1200" dirty="0" err="1" smtClean="0">
                <a:solidFill>
                  <a:schemeClr val="tx1"/>
                </a:solidFill>
                <a:effectLst/>
                <a:latin typeface="+mn-lt"/>
                <a:ea typeface="+mn-ea"/>
                <a:cs typeface="+mn-cs"/>
              </a:rPr>
              <a:t>questionaire</a:t>
            </a:r>
            <a:r>
              <a:rPr lang="en-US" sz="1200" b="0" i="0" kern="1200" dirty="0" smtClean="0">
                <a:solidFill>
                  <a:schemeClr val="tx1"/>
                </a:solidFill>
                <a:effectLst/>
                <a:latin typeface="+mn-lt"/>
                <a:ea typeface="+mn-ea"/>
                <a:cs typeface="+mn-cs"/>
              </a:rPr>
              <a:t> was designed to exhibit the cognitive schemes for the function concept that become active in identification and construction problems and to make possible the comparison of these schemes with the definition. Many of the definitions and even more of the images were primitive among all but the mathematics majors and the teachers. Discrepancies between image and definition were frequent for all subjects who gave the </a:t>
            </a:r>
            <a:r>
              <a:rPr lang="en-US" sz="1200" b="0" i="0" kern="1200" dirty="0" err="1" smtClean="0">
                <a:solidFill>
                  <a:schemeClr val="tx1"/>
                </a:solidFill>
                <a:effectLst/>
                <a:latin typeface="+mn-lt"/>
                <a:ea typeface="+mn-ea"/>
                <a:cs typeface="+mn-cs"/>
              </a:rPr>
              <a:t>Dirichlet-Bourbaki</a:t>
            </a:r>
            <a:r>
              <a:rPr lang="en-US" sz="1200" b="0" i="0" kern="1200" dirty="0" smtClean="0">
                <a:solidFill>
                  <a:schemeClr val="tx1"/>
                </a:solidFill>
                <a:effectLst/>
                <a:latin typeface="+mn-lt"/>
                <a:ea typeface="+mn-ea"/>
                <a:cs typeface="+mn-cs"/>
              </a:rPr>
              <a:t> definition.</a:t>
            </a:r>
          </a:p>
          <a:p>
            <a:r>
              <a:rPr lang="en-US" sz="1200" b="0" i="1" kern="1200" dirty="0" smtClean="0">
                <a:solidFill>
                  <a:schemeClr val="tx1"/>
                </a:solidFill>
                <a:effectLst/>
                <a:latin typeface="+mn-lt"/>
                <a:ea typeface="+mn-ea"/>
                <a:cs typeface="+mn-cs"/>
              </a:rPr>
              <a:t>Journal for Research in Mathematics Education</a:t>
            </a:r>
            <a:r>
              <a:rPr lang="en-US" sz="1200" b="0" i="0" kern="1200" dirty="0" smtClean="0">
                <a:solidFill>
                  <a:schemeClr val="tx1"/>
                </a:solidFill>
                <a:effectLst/>
                <a:latin typeface="+mn-lt"/>
                <a:ea typeface="+mn-ea"/>
                <a:cs typeface="+mn-cs"/>
              </a:rPr>
              <a:t> © 1989 </a:t>
            </a:r>
            <a:r>
              <a:rPr lang="en-US" sz="1200" b="0" i="0" u="sng" kern="1200" dirty="0" smtClean="0">
                <a:solidFill>
                  <a:schemeClr val="tx1"/>
                </a:solidFill>
                <a:effectLst/>
                <a:latin typeface="+mn-lt"/>
                <a:ea typeface="+mn-ea"/>
                <a:cs typeface="+mn-cs"/>
                <a:hlinkClick r:id="rId3"/>
              </a:rPr>
              <a:t>National Council of Teachers of Mathematics</a:t>
            </a:r>
            <a:endParaRPr lang="en-US" sz="1200" b="0" i="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5"/>
              </a:rPr>
              <a:t>JSTOR Home</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21" tooltip="This link opens in a new window"/>
              </a:rPr>
              <a:t>About</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6"/>
              </a:rPr>
              <a:t>Search</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8"/>
              </a:rPr>
              <a:t>Browse</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0" tooltip="This link opens in a new window"/>
              </a:rPr>
              <a:t>Terms and Conditions</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1" tooltip="This link opens in a new window"/>
              </a:rPr>
              <a:t>Privacy Policy</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2" tooltip="This link opens in a new window"/>
              </a:rPr>
              <a:t>Cookies</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43" tooltip="This link opens in a new window"/>
              </a:rPr>
              <a:t>Accessibility</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19" tooltip="This link opens in a new window"/>
              </a:rPr>
              <a:t>Help</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20"/>
              </a:rPr>
              <a:t>Contact us</a:t>
            </a:r>
            <a:endParaRPr lang="en-US" sz="120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JSTOR is part of ITHAKA, a not-for-profit organization helping the academic community use digital technologies to preserve the scholarly record and to advance research and teaching in sustainable ways.</a:t>
            </a:r>
            <a:br>
              <a:rPr lang="en-US" sz="1200" b="0" kern="1200" dirty="0" smtClean="0">
                <a:solidFill>
                  <a:schemeClr val="tx1"/>
                </a:solidFill>
                <a:effectLst/>
                <a:latin typeface="+mn-lt"/>
                <a:ea typeface="+mn-ea"/>
                <a:cs typeface="+mn-cs"/>
              </a:rPr>
            </a:br>
            <a:r>
              <a:rPr lang="en-US" sz="1200" b="0" kern="1200" dirty="0" smtClean="0">
                <a:solidFill>
                  <a:schemeClr val="tx1"/>
                </a:solidFill>
                <a:effectLst/>
                <a:latin typeface="+mn-lt"/>
                <a:ea typeface="+mn-ea"/>
                <a:cs typeface="+mn-cs"/>
              </a:rPr>
              <a:t>©2000-2015 ITHAKA. All Rights Reserved. JSTOR®, the JSTOR logo, JPASS®, and ITHAKA® are registered trademarks of ITHAKA.</a:t>
            </a:r>
          </a:p>
          <a:p>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0" i="0" u="sng" kern="1200" dirty="0" smtClean="0">
                <a:solidFill>
                  <a:schemeClr val="tx1"/>
                </a:solidFill>
                <a:effectLst/>
                <a:latin typeface="+mn-lt"/>
                <a:ea typeface="+mn-ea"/>
                <a:cs typeface="+mn-cs"/>
                <a:hlinkClick r:id="rId44"/>
              </a:rPr>
              <a:t>For the Learning of Mathematics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hlinkClick r:id="rId45"/>
              </a:rPr>
              <a:t>Vol. 3, No. 2, Nov., 1982</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Intuition and Proof</a:t>
            </a:r>
          </a:p>
          <a:p>
            <a:r>
              <a:rPr lang="en-US" sz="1200" b="0" i="0" kern="1200" dirty="0" smtClean="0">
                <a:solidFill>
                  <a:schemeClr val="tx1"/>
                </a:solidFill>
                <a:effectLst/>
                <a:latin typeface="+mn-lt"/>
                <a:ea typeface="+mn-ea"/>
                <a:cs typeface="+mn-cs"/>
              </a:rPr>
              <a:t>Intuition and Proof</a:t>
            </a:r>
          </a:p>
          <a:p>
            <a:r>
              <a:rPr lang="en-US" sz="1200" b="0" i="0" kern="1200" dirty="0" err="1" smtClean="0">
                <a:solidFill>
                  <a:schemeClr val="tx1"/>
                </a:solidFill>
                <a:effectLst/>
                <a:latin typeface="+mn-lt"/>
                <a:ea typeface="+mn-ea"/>
                <a:cs typeface="+mn-cs"/>
              </a:rPr>
              <a:t>Efraim</a:t>
            </a:r>
            <a:r>
              <a:rPr lang="en-US" sz="1200" b="0" i="0" kern="1200" dirty="0" smtClean="0">
                <a:solidFill>
                  <a:schemeClr val="tx1"/>
                </a:solidFill>
                <a:effectLst/>
                <a:latin typeface="+mn-lt"/>
                <a:ea typeface="+mn-ea"/>
                <a:cs typeface="+mn-cs"/>
              </a:rPr>
              <a:t> Fischbein</a:t>
            </a:r>
          </a:p>
          <a:p>
            <a:r>
              <a:rPr lang="en-US" sz="1200" b="0" i="1" kern="1200" dirty="0" smtClean="0">
                <a:solidFill>
                  <a:schemeClr val="tx1"/>
                </a:solidFill>
                <a:effectLst/>
                <a:latin typeface="+mn-lt"/>
                <a:ea typeface="+mn-ea"/>
                <a:cs typeface="+mn-cs"/>
              </a:rPr>
              <a:t>For the Learning of Mathematics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Vol. 3, No. 2 (Nov., 1982), pp. 9-18, 24</a:t>
            </a:r>
          </a:p>
          <a:p>
            <a:r>
              <a:rPr lang="en-US" sz="1200" b="0" i="0" kern="1200" dirty="0" smtClean="0">
                <a:solidFill>
                  <a:schemeClr val="tx1"/>
                </a:solidFill>
                <a:effectLst/>
                <a:latin typeface="+mn-lt"/>
                <a:ea typeface="+mn-ea"/>
                <a:cs typeface="+mn-cs"/>
              </a:rPr>
              <a:t>Published by: </a:t>
            </a:r>
            <a:r>
              <a:rPr lang="en-US" sz="1200" b="0" i="0" u="sng" kern="1200" dirty="0" smtClean="0">
                <a:solidFill>
                  <a:schemeClr val="tx1"/>
                </a:solidFill>
                <a:effectLst/>
                <a:latin typeface="+mn-lt"/>
                <a:ea typeface="+mn-ea"/>
                <a:cs typeface="+mn-cs"/>
                <a:hlinkClick r:id="rId46"/>
              </a:rPr>
              <a:t>FLM Publishing Association</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Stable URL: http://www.jstor.org/stable/40248127</a:t>
            </a:r>
          </a:p>
          <a:p>
            <a:r>
              <a:rPr lang="en-US" sz="1200" b="0" i="0" kern="1200" dirty="0" smtClean="0">
                <a:solidFill>
                  <a:schemeClr val="tx1"/>
                </a:solidFill>
                <a:effectLst/>
                <a:latin typeface="+mn-lt"/>
                <a:ea typeface="+mn-ea"/>
                <a:cs typeface="+mn-cs"/>
              </a:rPr>
              <a:t>Page Count: 1</a:t>
            </a:r>
          </a:p>
          <a:p>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DC9FDEEF-3492-47D6-B23B-04CB755FF196}" type="slidenum">
              <a:rPr lang="en-US" smtClean="0"/>
              <a:pPr>
                <a:defRPr/>
              </a:pPr>
              <a:t>5</a:t>
            </a:fld>
            <a:endParaRPr lang="en-US" dirty="0"/>
          </a:p>
        </p:txBody>
      </p:sp>
    </p:spTree>
    <p:extLst>
      <p:ext uri="{BB962C8B-B14F-4D97-AF65-F5344CB8AC3E}">
        <p14:creationId xmlns:p14="http://schemas.microsoft.com/office/powerpoint/2010/main" val="1266873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sz="1200" b="0" i="0" u="none" strike="noStrike" kern="1200" dirty="0" smtClean="0">
                <a:solidFill>
                  <a:schemeClr val="tx1"/>
                </a:solidFill>
                <a:effectLst/>
                <a:latin typeface="+mn-lt"/>
                <a:ea typeface="+mn-ea"/>
                <a:cs typeface="+mn-cs"/>
                <a:hlinkClick r:id="rId3"/>
              </a:rPr>
              <a:t>קשרי הגומלין בין המרכיבים הפורמליים, האלגוריתמיים והאינטואיטיביים של פעילות מתמטית</a:t>
            </a:r>
            <a:r>
              <a:rPr lang="he-IL" sz="1200" b="0" i="0" kern="1200" dirty="0" smtClean="0">
                <a:solidFill>
                  <a:schemeClr val="tx1"/>
                </a:solidFill>
                <a:effectLst/>
                <a:latin typeface="+mn-lt"/>
                <a:ea typeface="+mn-ea"/>
                <a:cs typeface="+mn-cs"/>
              </a:rPr>
              <a:t>, </a:t>
            </a:r>
            <a:r>
              <a:rPr lang="he-IL" sz="1200" b="1" i="0" kern="1200" dirty="0" smtClean="0">
                <a:solidFill>
                  <a:schemeClr val="tx1"/>
                </a:solidFill>
                <a:effectLst/>
                <a:latin typeface="+mn-lt"/>
                <a:ea typeface="+mn-ea"/>
                <a:cs typeface="+mn-cs"/>
              </a:rPr>
              <a:t>על"ה</a:t>
            </a:r>
            <a:r>
              <a:rPr lang="he-IL" sz="1200" b="0" i="0" kern="1200" dirty="0" smtClean="0">
                <a:solidFill>
                  <a:schemeClr val="tx1"/>
                </a:solidFill>
                <a:effectLst/>
                <a:latin typeface="+mn-lt"/>
                <a:ea typeface="+mn-ea"/>
                <a:cs typeface="+mn-cs"/>
              </a:rPr>
              <a:t>, 32 (2004), 5–13 (תרגום מאנגלית: מיכל רהט; המקור: </a:t>
            </a:r>
            <a:r>
              <a:rPr lang="en-US" sz="1200" b="0" i="0" kern="1200" dirty="0" smtClean="0">
                <a:solidFill>
                  <a:schemeClr val="tx1"/>
                </a:solidFill>
                <a:effectLst/>
                <a:latin typeface="+mn-lt"/>
                <a:ea typeface="+mn-ea"/>
                <a:cs typeface="+mn-cs"/>
              </a:rPr>
              <a:t>The Interaction between the Formal, the Algorithmic and the Intuitive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Components in a Mathematical Activity, in: </a:t>
            </a:r>
            <a:r>
              <a:rPr lang="en-US" sz="1200" b="0" i="0" kern="1200" dirty="0" err="1" smtClean="0">
                <a:solidFill>
                  <a:schemeClr val="tx1"/>
                </a:solidFill>
                <a:effectLst/>
                <a:latin typeface="+mn-lt"/>
                <a:ea typeface="+mn-ea"/>
                <a:cs typeface="+mn-cs"/>
              </a:rPr>
              <a:t>Biehler</a:t>
            </a:r>
            <a:r>
              <a:rPr lang="en-US" sz="1200" b="0" i="0" kern="1200" dirty="0" smtClean="0">
                <a:solidFill>
                  <a:schemeClr val="tx1"/>
                </a:solidFill>
                <a:effectLst/>
                <a:latin typeface="+mn-lt"/>
                <a:ea typeface="+mn-ea"/>
                <a:cs typeface="+mn-cs"/>
              </a:rPr>
              <a:t> R. W., </a:t>
            </a:r>
            <a:r>
              <a:rPr lang="en-US" sz="1200" b="0" i="0" kern="1200" dirty="0" err="1" smtClean="0">
                <a:solidFill>
                  <a:schemeClr val="tx1"/>
                </a:solidFill>
                <a:effectLst/>
                <a:latin typeface="+mn-lt"/>
                <a:ea typeface="+mn-ea"/>
                <a:cs typeface="+mn-cs"/>
              </a:rPr>
              <a:t>Scholz</a:t>
            </a:r>
            <a:r>
              <a:rPr lang="en-US" sz="1200" b="0" i="0" kern="1200" dirty="0" smtClean="0">
                <a:solidFill>
                  <a:schemeClr val="tx1"/>
                </a:solidFill>
                <a:effectLst/>
                <a:latin typeface="+mn-lt"/>
                <a:ea typeface="+mn-ea"/>
                <a:cs typeface="+mn-cs"/>
              </a:rPr>
              <a:t> R. W., </a:t>
            </a:r>
            <a:r>
              <a:rPr lang="en-US" sz="1200" b="0" i="0" kern="1200" dirty="0" err="1" smtClean="0">
                <a:solidFill>
                  <a:schemeClr val="tx1"/>
                </a:solidFill>
                <a:effectLst/>
                <a:latin typeface="+mn-lt"/>
                <a:ea typeface="+mn-ea"/>
                <a:cs typeface="+mn-cs"/>
              </a:rPr>
              <a:t>Sträßer</a:t>
            </a:r>
            <a:r>
              <a:rPr lang="en-US" sz="1200" b="0" i="0" kern="1200" dirty="0" smtClean="0">
                <a:solidFill>
                  <a:schemeClr val="tx1"/>
                </a:solidFill>
                <a:effectLst/>
                <a:latin typeface="+mn-lt"/>
                <a:ea typeface="+mn-ea"/>
                <a:cs typeface="+mn-cs"/>
              </a:rPr>
              <a:t> R., </a:t>
            </a:r>
            <a:r>
              <a:rPr lang="en-US" sz="1200" b="0" i="0" kern="1200" dirty="0" err="1" smtClean="0">
                <a:solidFill>
                  <a:schemeClr val="tx1"/>
                </a:solidFill>
                <a:effectLst/>
                <a:latin typeface="+mn-lt"/>
                <a:ea typeface="+mn-ea"/>
                <a:cs typeface="+mn-cs"/>
              </a:rPr>
              <a:t>Winkelmann</a:t>
            </a:r>
            <a:r>
              <a:rPr lang="en-US" sz="1200" b="0" i="0" kern="1200" dirty="0" smtClean="0">
                <a:solidFill>
                  <a:schemeClr val="tx1"/>
                </a:solidFill>
                <a:effectLst/>
                <a:latin typeface="+mn-lt"/>
                <a:ea typeface="+mn-ea"/>
                <a:cs typeface="+mn-cs"/>
              </a:rPr>
              <a:t> B., (eds.), </a:t>
            </a:r>
            <a:r>
              <a:rPr lang="en-US" sz="1200" b="0" i="1" kern="1200" dirty="0" smtClean="0">
                <a:solidFill>
                  <a:schemeClr val="tx1"/>
                </a:solidFill>
                <a:effectLst/>
                <a:latin typeface="+mn-lt"/>
                <a:ea typeface="+mn-ea"/>
                <a:cs typeface="+mn-cs"/>
              </a:rPr>
              <a:t>Didactics of Mathematics as a scientific Discipline</a:t>
            </a:r>
            <a:r>
              <a:rPr lang="en-US" sz="1200" b="0" i="0" kern="1200" dirty="0" smtClean="0">
                <a:solidFill>
                  <a:schemeClr val="tx1"/>
                </a:solidFill>
                <a:effectLst/>
                <a:latin typeface="+mn-lt"/>
                <a:ea typeface="+mn-ea"/>
                <a:cs typeface="+mn-cs"/>
              </a:rPr>
              <a:t>, Kluwer Academic Publishers, Dordrecht, pp. 231-245.</a:t>
            </a:r>
            <a:r>
              <a:rPr lang="en-US" sz="1200" b="0" i="0" kern="1200" baseline="0" dirty="0" smtClean="0">
                <a:solidFill>
                  <a:schemeClr val="tx1"/>
                </a:solidFill>
                <a:effectLst/>
                <a:latin typeface="+mn-lt"/>
                <a:ea typeface="+mn-ea"/>
                <a:cs typeface="+mn-cs"/>
              </a:rPr>
              <a:t>  1994</a:t>
            </a:r>
            <a:endParaRPr lang="en-US" dirty="0"/>
          </a:p>
        </p:txBody>
      </p:sp>
      <p:sp>
        <p:nvSpPr>
          <p:cNvPr id="4" name="Slide Number Placeholder 3"/>
          <p:cNvSpPr>
            <a:spLocks noGrp="1"/>
          </p:cNvSpPr>
          <p:nvPr>
            <p:ph type="sldNum" sz="quarter" idx="10"/>
          </p:nvPr>
        </p:nvSpPr>
        <p:spPr/>
        <p:txBody>
          <a:bodyPr/>
          <a:lstStyle/>
          <a:p>
            <a:pPr>
              <a:defRPr/>
            </a:pPr>
            <a:fld id="{DC9FDEEF-3492-47D6-B23B-04CB755FF196}" type="slidenum">
              <a:rPr lang="en-US" smtClean="0"/>
              <a:pPr>
                <a:defRPr/>
              </a:pPr>
              <a:t>6</a:t>
            </a:fld>
            <a:endParaRPr lang="en-US" dirty="0"/>
          </a:p>
        </p:txBody>
      </p:sp>
    </p:spTree>
    <p:extLst>
      <p:ext uri="{BB962C8B-B14F-4D97-AF65-F5344CB8AC3E}">
        <p14:creationId xmlns:p14="http://schemas.microsoft.com/office/powerpoint/2010/main" val="2103473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smtClean="0"/>
              <a:t>כאן</a:t>
            </a:r>
            <a:r>
              <a:rPr lang="he-IL" baseline="0" dirty="0" smtClean="0"/>
              <a:t> להסביר את השפעת התרגום </a:t>
            </a:r>
          </a:p>
          <a:p>
            <a:pPr algn="r" rtl="1"/>
            <a:r>
              <a:rPr lang="he-IL" baseline="0" dirty="0" smtClean="0"/>
              <a:t>שאינו הפיך אם ורק אם</a:t>
            </a:r>
          </a:p>
          <a:p>
            <a:pPr algn="r" rtl="1"/>
            <a:r>
              <a:rPr lang="he-IL" baseline="0" dirty="0" smtClean="0"/>
              <a:t>הסבר לתשובות רבות שהתייחסו ליחסים בין בני האדם</a:t>
            </a:r>
            <a:endParaRPr lang="en-US" dirty="0"/>
          </a:p>
        </p:txBody>
      </p:sp>
      <p:sp>
        <p:nvSpPr>
          <p:cNvPr id="4" name="Slide Number Placeholder 3"/>
          <p:cNvSpPr>
            <a:spLocks noGrp="1"/>
          </p:cNvSpPr>
          <p:nvPr>
            <p:ph type="sldNum" sz="quarter" idx="10"/>
          </p:nvPr>
        </p:nvSpPr>
        <p:spPr/>
        <p:txBody>
          <a:bodyPr/>
          <a:lstStyle/>
          <a:p>
            <a:pPr>
              <a:defRPr/>
            </a:pPr>
            <a:fld id="{DC9FDEEF-3492-47D6-B23B-04CB755FF196}" type="slidenum">
              <a:rPr lang="en-US" smtClean="0"/>
              <a:pPr>
                <a:defRPr/>
              </a:pPr>
              <a:t>10</a:t>
            </a:fld>
            <a:endParaRPr lang="en-US" dirty="0"/>
          </a:p>
        </p:txBody>
      </p:sp>
    </p:spTree>
    <p:extLst>
      <p:ext uri="{BB962C8B-B14F-4D97-AF65-F5344CB8AC3E}">
        <p14:creationId xmlns:p14="http://schemas.microsoft.com/office/powerpoint/2010/main" val="4052825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SKEMP 1976</a:t>
            </a:r>
          </a:p>
          <a:p>
            <a:r>
              <a:rPr lang="en-US" dirty="0" smtClean="0"/>
              <a:t>Relational Understanding and Instrumental Understanding1</a:t>
            </a:r>
          </a:p>
          <a:p>
            <a:r>
              <a:rPr lang="en-US" dirty="0" smtClean="0"/>
              <a:t>1 First published in Mathematics Teaching, 77, 20–26, (1976).</a:t>
            </a:r>
          </a:p>
          <a:p>
            <a:endParaRPr lang="en-US" dirty="0" smtClean="0"/>
          </a:p>
          <a:p>
            <a:r>
              <a:rPr lang="en-US" smtClean="0"/>
              <a:t>http://static1.squarespace.com/static/53b6662ae4b00ce9a7c30e76/t/5548a95ae4b03cee0387aef9/1430825306203/Mona+Rosseland+12.11.14+Vedlegg.pdf</a:t>
            </a:r>
          </a:p>
          <a:p>
            <a:endParaRPr lang="en-US"/>
          </a:p>
        </p:txBody>
      </p:sp>
      <p:sp>
        <p:nvSpPr>
          <p:cNvPr id="4" name="Slide Number Placeholder 3"/>
          <p:cNvSpPr>
            <a:spLocks noGrp="1"/>
          </p:cNvSpPr>
          <p:nvPr>
            <p:ph type="sldNum" sz="quarter" idx="10"/>
          </p:nvPr>
        </p:nvSpPr>
        <p:spPr/>
        <p:txBody>
          <a:bodyPr/>
          <a:lstStyle/>
          <a:p>
            <a:pPr>
              <a:defRPr/>
            </a:pPr>
            <a:fld id="{DC9FDEEF-3492-47D6-B23B-04CB755FF196}" type="slidenum">
              <a:rPr lang="en-US" smtClean="0"/>
              <a:pPr>
                <a:defRPr/>
              </a:pPr>
              <a:t>22</a:t>
            </a:fld>
            <a:endParaRPr lang="en-US" dirty="0"/>
          </a:p>
        </p:txBody>
      </p:sp>
    </p:spTree>
    <p:extLst>
      <p:ext uri="{BB962C8B-B14F-4D97-AF65-F5344CB8AC3E}">
        <p14:creationId xmlns:p14="http://schemas.microsoft.com/office/powerpoint/2010/main" val="2836844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answered many Teachers short and rigid</a:t>
            </a:r>
            <a:endParaRPr lang="en-US" dirty="0"/>
          </a:p>
        </p:txBody>
      </p:sp>
      <p:sp>
        <p:nvSpPr>
          <p:cNvPr id="4" name="Slide Number Placeholder 3"/>
          <p:cNvSpPr>
            <a:spLocks noGrp="1"/>
          </p:cNvSpPr>
          <p:nvPr>
            <p:ph type="sldNum" sz="quarter" idx="10"/>
          </p:nvPr>
        </p:nvSpPr>
        <p:spPr/>
        <p:txBody>
          <a:bodyPr/>
          <a:lstStyle/>
          <a:p>
            <a:pPr>
              <a:defRPr/>
            </a:pPr>
            <a:fld id="{DC9FDEEF-3492-47D6-B23B-04CB755FF196}" type="slidenum">
              <a:rPr lang="en-US" smtClean="0"/>
              <a:pPr>
                <a:defRPr/>
              </a:pPr>
              <a:t>26</a:t>
            </a:fld>
            <a:endParaRPr lang="en-US" dirty="0"/>
          </a:p>
        </p:txBody>
      </p:sp>
    </p:spTree>
    <p:extLst>
      <p:ext uri="{BB962C8B-B14F-4D97-AF65-F5344CB8AC3E}">
        <p14:creationId xmlns:p14="http://schemas.microsoft.com/office/powerpoint/2010/main" val="388992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grpSp>
        <p:nvGrpSpPr>
          <p:cNvPr id="4" name="Group 4"/>
          <p:cNvGrpSpPr>
            <a:grpSpLocks/>
          </p:cNvGrpSpPr>
          <p:nvPr/>
        </p:nvGrpSpPr>
        <p:grpSpPr bwMode="auto">
          <a:xfrm>
            <a:off x="177800" y="230188"/>
            <a:ext cx="203200" cy="6503987"/>
            <a:chOff x="112" y="145"/>
            <a:chExt cx="128" cy="4097"/>
          </a:xfrm>
        </p:grpSpPr>
        <p:sp>
          <p:nvSpPr>
            <p:cNvPr id="5" name="Rectangle 5"/>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6" name="Rectangle 6"/>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grpSp>
        <p:nvGrpSpPr>
          <p:cNvPr id="7" name="Group 7"/>
          <p:cNvGrpSpPr>
            <a:grpSpLocks/>
          </p:cNvGrpSpPr>
          <p:nvPr/>
        </p:nvGrpSpPr>
        <p:grpSpPr bwMode="auto">
          <a:xfrm>
            <a:off x="8793163" y="220663"/>
            <a:ext cx="198437" cy="6408737"/>
            <a:chOff x="5539" y="139"/>
            <a:chExt cx="125" cy="4037"/>
          </a:xfrm>
        </p:grpSpPr>
        <p:sp>
          <p:nvSpPr>
            <p:cNvPr id="8" name="Rectangle 8"/>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9" name="Rectangle 9"/>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grpSp>
        <p:nvGrpSpPr>
          <p:cNvPr id="10" name="Group 10"/>
          <p:cNvGrpSpPr>
            <a:grpSpLocks/>
          </p:cNvGrpSpPr>
          <p:nvPr/>
        </p:nvGrpSpPr>
        <p:grpSpPr bwMode="auto">
          <a:xfrm>
            <a:off x="412750" y="6477000"/>
            <a:ext cx="8686800" cy="228600"/>
            <a:chOff x="260" y="4080"/>
            <a:chExt cx="5472" cy="144"/>
          </a:xfrm>
        </p:grpSpPr>
        <p:sp>
          <p:nvSpPr>
            <p:cNvPr id="11" name="Rectangle 11"/>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12" name="Rectangle 12"/>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grpSp>
        <p:nvGrpSpPr>
          <p:cNvPr id="13" name="Group 13"/>
          <p:cNvGrpSpPr>
            <a:grpSpLocks/>
          </p:cNvGrpSpPr>
          <p:nvPr/>
        </p:nvGrpSpPr>
        <p:grpSpPr bwMode="auto">
          <a:xfrm>
            <a:off x="76200" y="176213"/>
            <a:ext cx="8745538" cy="161925"/>
            <a:chOff x="48" y="111"/>
            <a:chExt cx="5509" cy="102"/>
          </a:xfrm>
        </p:grpSpPr>
        <p:sp>
          <p:nvSpPr>
            <p:cNvPr id="14" name="Rectangle 14"/>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15" name="Rectangle 15"/>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sp>
        <p:nvSpPr>
          <p:cNvPr id="177154" name="Rectangle 2"/>
          <p:cNvSpPr>
            <a:spLocks noGrp="1" noChangeArrowheads="1"/>
          </p:cNvSpPr>
          <p:nvPr>
            <p:ph type="ctrTitle"/>
          </p:nvPr>
        </p:nvSpPr>
        <p:spPr>
          <a:xfrm>
            <a:off x="685800" y="1219200"/>
            <a:ext cx="7772400" cy="1143000"/>
          </a:xfrm>
        </p:spPr>
        <p:txBody>
          <a:bodyPr anchorCtr="1"/>
          <a:lstStyle>
            <a:lvl1pPr>
              <a:defRPr sz="4000">
                <a:solidFill>
                  <a:schemeClr val="tx1"/>
                </a:solidFill>
              </a:defRPr>
            </a:lvl1pPr>
          </a:lstStyle>
          <a:p>
            <a:r>
              <a:rPr lang="en-US" smtClean="0"/>
              <a:t>Click to edit Master title style</a:t>
            </a:r>
            <a:endParaRPr lang="en-US"/>
          </a:p>
        </p:txBody>
      </p:sp>
      <p:sp>
        <p:nvSpPr>
          <p:cNvPr id="177155" name="Rectangle 3"/>
          <p:cNvSpPr>
            <a:spLocks noGrp="1" noChangeArrowheads="1"/>
          </p:cNvSpPr>
          <p:nvPr>
            <p:ph type="subTitle" idx="1"/>
          </p:nvPr>
        </p:nvSpPr>
        <p:spPr>
          <a:xfrm>
            <a:off x="1371600" y="2667000"/>
            <a:ext cx="6400800" cy="1752600"/>
          </a:xfrm>
        </p:spPr>
        <p:txBody>
          <a:bodyPr/>
          <a:lstStyle>
            <a:lvl1pPr marL="0" indent="0" algn="ctr">
              <a:buFontTx/>
              <a:buNone/>
              <a:defRPr sz="2800"/>
            </a:lvl1pPr>
          </a:lstStyle>
          <a:p>
            <a:r>
              <a:rPr lang="en-US" smtClean="0"/>
              <a:t>Click to edit Master subtitle style</a:t>
            </a:r>
            <a:endParaRPr lang="en-US" dirty="0"/>
          </a:p>
        </p:txBody>
      </p:sp>
      <p:sp>
        <p:nvSpPr>
          <p:cNvPr id="16" name="Rectangle 16"/>
          <p:cNvSpPr>
            <a:spLocks noGrp="1" noChangeArrowheads="1"/>
          </p:cNvSpPr>
          <p:nvPr>
            <p:ph type="dt" sz="half" idx="10"/>
          </p:nvPr>
        </p:nvSpPr>
        <p:spPr/>
        <p:txBody>
          <a:bodyPr/>
          <a:lstStyle>
            <a:lvl1pPr rtl="1" fontAlgn="base">
              <a:spcBef>
                <a:spcPct val="0"/>
              </a:spcBef>
              <a:spcAft>
                <a:spcPct val="0"/>
              </a:spcAft>
              <a:defRPr dirty="0" smtClean="0">
                <a:cs typeface="Arial" pitchFamily="34" charset="0"/>
              </a:defRPr>
            </a:lvl1pPr>
          </a:lstStyle>
          <a:p>
            <a:pPr>
              <a:defRPr/>
            </a:pPr>
            <a:r>
              <a:rPr lang="en-US" dirty="0" smtClean="0"/>
              <a:t>23-27 AUGUST 2015</a:t>
            </a:r>
            <a:endParaRPr lang="en-US" dirty="0"/>
          </a:p>
        </p:txBody>
      </p:sp>
      <p:sp>
        <p:nvSpPr>
          <p:cNvPr id="17" name="Rectangle 17"/>
          <p:cNvSpPr>
            <a:spLocks noGrp="1" noChangeArrowheads="1"/>
          </p:cNvSpPr>
          <p:nvPr>
            <p:ph type="ftr" sz="quarter" idx="11"/>
          </p:nvPr>
        </p:nvSpPr>
        <p:spPr/>
        <p:txBody>
          <a:bodyPr/>
          <a:lstStyle>
            <a:lvl1pPr algn="ctr" fontAlgn="base">
              <a:spcBef>
                <a:spcPct val="0"/>
              </a:spcBef>
              <a:spcAft>
                <a:spcPct val="0"/>
              </a:spcAft>
              <a:defRPr sz="1400" dirty="0" smtClean="0">
                <a:solidFill>
                  <a:srgbClr val="F8F8F8"/>
                </a:solidFill>
                <a:latin typeface="+mn-lt"/>
                <a:cs typeface="Arial" pitchFamily="34" charset="0"/>
              </a:defRPr>
            </a:lvl1pPr>
          </a:lstStyle>
          <a:p>
            <a:pPr>
              <a:defRPr/>
            </a:pPr>
            <a:r>
              <a:rPr lang="en-US" dirty="0" smtClean="0"/>
              <a:t>Batya Amit, ATEE, GLASGOW</a:t>
            </a:r>
            <a:endParaRPr lang="en-US" dirty="0"/>
          </a:p>
        </p:txBody>
      </p:sp>
      <p:sp>
        <p:nvSpPr>
          <p:cNvPr id="18" name="Rectangle 18"/>
          <p:cNvSpPr>
            <a:spLocks noGrp="1" noChangeArrowheads="1"/>
          </p:cNvSpPr>
          <p:nvPr>
            <p:ph type="sldNum" sz="quarter" idx="12"/>
          </p:nvPr>
        </p:nvSpPr>
        <p:spPr/>
        <p:txBody>
          <a:bodyPr/>
          <a:lstStyle>
            <a:lvl1pPr rtl="1" fontAlgn="base">
              <a:spcBef>
                <a:spcPct val="0"/>
              </a:spcBef>
              <a:spcAft>
                <a:spcPct val="0"/>
              </a:spcAft>
              <a:defRPr smtClean="0">
                <a:solidFill>
                  <a:srgbClr val="F8F8F8"/>
                </a:solidFill>
                <a:cs typeface="Arial" pitchFamily="34" charset="0"/>
              </a:defRPr>
            </a:lvl1pPr>
          </a:lstStyle>
          <a:p>
            <a:pPr>
              <a:defRPr/>
            </a:pPr>
            <a:fld id="{01CA12E0-B284-4163-98BC-1C52811737EF}" type="slidenum">
              <a:rPr lang="en-US"/>
              <a:pPr>
                <a:defRPr/>
              </a:pPr>
              <a:t>‹#›</a:t>
            </a:fld>
            <a:endParaRPr lang="en-US" dirty="0"/>
          </a:p>
        </p:txBody>
      </p:sp>
    </p:spTree>
    <p:extLst>
      <p:ext uri="{BB962C8B-B14F-4D97-AF65-F5344CB8AC3E}">
        <p14:creationId xmlns:p14="http://schemas.microsoft.com/office/powerpoint/2010/main" val="368360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stCondLst>
                                            <p:cond delay="0"/>
                                          </p:stCondLst>
                                        </p:cTn>
                                        <p:tgtEl>
                                          <p:spTgt spid="4"/>
                                        </p:tgtEl>
                                        <p:attrNameLst>
                                          <p:attrName>ppt_x</p:attrName>
                                        </p:attrNameLst>
                                      </p:cBhvr>
                                      <p:tavLst>
                                        <p:tav tm="0">
                                          <p:val>
                                            <p:strVal val="#ppt_x"/>
                                          </p:val>
                                        </p:tav>
                                        <p:tav tm="100000">
                                          <p:val>
                                            <p:strVal val="#ppt_x"/>
                                          </p:val>
                                        </p:tav>
                                      </p:tavLst>
                                    </p:anim>
                                    <p:anim calcmode="lin" valueType="num">
                                      <p:cBhvr additive="base">
                                        <p:cTn id="8" dur="500" fill="hold">
                                          <p:stCondLst>
                                            <p:cond delay="0"/>
                                          </p:stCondLst>
                                        </p:cTn>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stCondLst>
                                            <p:cond delay="0"/>
                                          </p:stCondLst>
                                        </p:cTn>
                                        <p:tgtEl>
                                          <p:spTgt spid="10"/>
                                        </p:tgtEl>
                                        <p:attrNameLst>
                                          <p:attrName>ppt_x</p:attrName>
                                        </p:attrNameLst>
                                      </p:cBhvr>
                                      <p:tavLst>
                                        <p:tav tm="0">
                                          <p:val>
                                            <p:strVal val="0-#ppt_w/2"/>
                                          </p:val>
                                        </p:tav>
                                        <p:tav tm="100000">
                                          <p:val>
                                            <p:strVal val="#ppt_x"/>
                                          </p:val>
                                        </p:tav>
                                      </p:tavLst>
                                    </p:anim>
                                    <p:anim calcmode="lin" valueType="num">
                                      <p:cBhvr additive="base">
                                        <p:cTn id="13" dur="500" fill="hold">
                                          <p:stCondLst>
                                            <p:cond delay="0"/>
                                          </p:stCondLst>
                                        </p:cTn>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stCondLst>
                                            <p:cond delay="0"/>
                                          </p:stCondLst>
                                        </p:cTn>
                                        <p:tgtEl>
                                          <p:spTgt spid="7"/>
                                        </p:tgtEl>
                                        <p:attrNameLst>
                                          <p:attrName>ppt_x</p:attrName>
                                        </p:attrNameLst>
                                      </p:cBhvr>
                                      <p:tavLst>
                                        <p:tav tm="0">
                                          <p:val>
                                            <p:strVal val="#ppt_x"/>
                                          </p:val>
                                        </p:tav>
                                        <p:tav tm="100000">
                                          <p:val>
                                            <p:strVal val="#ppt_x"/>
                                          </p:val>
                                        </p:tav>
                                      </p:tavLst>
                                    </p:anim>
                                    <p:anim calcmode="lin" valueType="num">
                                      <p:cBhvr additive="base">
                                        <p:cTn id="18" dur="500" fill="hold">
                                          <p:stCondLst>
                                            <p:cond delay="0"/>
                                          </p:stCondLst>
                                        </p:cTn>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stCondLst>
                                            <p:cond delay="0"/>
                                          </p:stCondLst>
                                        </p:cTn>
                                        <p:tgtEl>
                                          <p:spTgt spid="13"/>
                                        </p:tgtEl>
                                        <p:attrNameLst>
                                          <p:attrName>ppt_x</p:attrName>
                                        </p:attrNameLst>
                                      </p:cBhvr>
                                      <p:tavLst>
                                        <p:tav tm="0">
                                          <p:val>
                                            <p:strVal val="1+#ppt_w/2"/>
                                          </p:val>
                                        </p:tav>
                                        <p:tav tm="100000">
                                          <p:val>
                                            <p:strVal val="#ppt_x"/>
                                          </p:val>
                                        </p:tav>
                                      </p:tavLst>
                                    </p:anim>
                                    <p:anim calcmode="lin" valueType="num">
                                      <p:cBhvr additive="base">
                                        <p:cTn id="23" dur="500" fill="hold">
                                          <p:stCondLst>
                                            <p:cond delay="0"/>
                                          </p:stCondLst>
                                        </p:cTn>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smtClean="0"/>
              <a:t>23-27 AUGUST 2015</a:t>
            </a:r>
            <a:endParaRPr lang="he-IL" dirty="0"/>
          </a:p>
        </p:txBody>
      </p:sp>
      <p:sp>
        <p:nvSpPr>
          <p:cNvPr id="6" name="Footer Placeholder 5"/>
          <p:cNvSpPr>
            <a:spLocks noGrp="1"/>
          </p:cNvSpPr>
          <p:nvPr>
            <p:ph type="ftr" sz="quarter" idx="11"/>
          </p:nvPr>
        </p:nvSpPr>
        <p:spPr/>
        <p:txBody>
          <a:bodyPr/>
          <a:lstStyle>
            <a:lvl1pPr>
              <a:defRPr/>
            </a:lvl1pPr>
          </a:lstStyle>
          <a:p>
            <a:pPr>
              <a:defRPr/>
            </a:pPr>
            <a:r>
              <a:rPr lang="en-US" dirty="0" smtClean="0"/>
              <a:t>Batya Amit, ATEE, GLASGOW</a:t>
            </a:r>
            <a:endParaRPr lang="he-IL" dirty="0"/>
          </a:p>
        </p:txBody>
      </p:sp>
      <p:sp>
        <p:nvSpPr>
          <p:cNvPr id="7" name="Slide Number Placeholder 6"/>
          <p:cNvSpPr>
            <a:spLocks noGrp="1"/>
          </p:cNvSpPr>
          <p:nvPr>
            <p:ph type="sldNum" sz="quarter" idx="12"/>
          </p:nvPr>
        </p:nvSpPr>
        <p:spPr/>
        <p:txBody>
          <a:bodyPr/>
          <a:lstStyle>
            <a:lvl1pPr>
              <a:defRPr/>
            </a:lvl1pPr>
          </a:lstStyle>
          <a:p>
            <a:pPr>
              <a:defRPr/>
            </a:pPr>
            <a:fld id="{53B2C999-D744-4896-A284-C6B1D5C14A82}" type="slidenum">
              <a:rPr lang="he-IL"/>
              <a:pPr>
                <a:defRPr/>
              </a:pPr>
              <a:t>‹#›</a:t>
            </a:fld>
            <a:endParaRPr lang="he-IL" dirty="0"/>
          </a:p>
        </p:txBody>
      </p:sp>
    </p:spTree>
    <p:extLst>
      <p:ext uri="{BB962C8B-B14F-4D97-AF65-F5344CB8AC3E}">
        <p14:creationId xmlns:p14="http://schemas.microsoft.com/office/powerpoint/2010/main" val="384151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smtClean="0"/>
              <a:t>23-27 AUGUST 2015</a:t>
            </a:r>
            <a:endParaRPr lang="he-IL" dirty="0"/>
          </a:p>
        </p:txBody>
      </p:sp>
      <p:sp>
        <p:nvSpPr>
          <p:cNvPr id="6" name="Footer Placeholder 5"/>
          <p:cNvSpPr>
            <a:spLocks noGrp="1"/>
          </p:cNvSpPr>
          <p:nvPr>
            <p:ph type="ftr" sz="quarter" idx="11"/>
          </p:nvPr>
        </p:nvSpPr>
        <p:spPr/>
        <p:txBody>
          <a:bodyPr/>
          <a:lstStyle>
            <a:lvl1pPr>
              <a:defRPr/>
            </a:lvl1pPr>
          </a:lstStyle>
          <a:p>
            <a:pPr>
              <a:defRPr/>
            </a:pPr>
            <a:r>
              <a:rPr lang="en-US" dirty="0" smtClean="0"/>
              <a:t>Batya Amit, ATEE, GLASGOW</a:t>
            </a:r>
            <a:endParaRPr lang="he-IL" dirty="0"/>
          </a:p>
        </p:txBody>
      </p:sp>
      <p:sp>
        <p:nvSpPr>
          <p:cNvPr id="7" name="Slide Number Placeholder 6"/>
          <p:cNvSpPr>
            <a:spLocks noGrp="1"/>
          </p:cNvSpPr>
          <p:nvPr>
            <p:ph type="sldNum" sz="quarter" idx="12"/>
          </p:nvPr>
        </p:nvSpPr>
        <p:spPr/>
        <p:txBody>
          <a:bodyPr/>
          <a:lstStyle>
            <a:lvl1pPr>
              <a:defRPr/>
            </a:lvl1pPr>
          </a:lstStyle>
          <a:p>
            <a:pPr>
              <a:defRPr/>
            </a:pPr>
            <a:fld id="{0019C342-DB01-43BB-99FC-B5D79BD06471}" type="slidenum">
              <a:rPr lang="he-IL"/>
              <a:pPr>
                <a:defRPr/>
              </a:pPr>
              <a:t>‹#›</a:t>
            </a:fld>
            <a:endParaRPr lang="he-IL" dirty="0"/>
          </a:p>
        </p:txBody>
      </p:sp>
    </p:spTree>
    <p:extLst>
      <p:ext uri="{BB962C8B-B14F-4D97-AF65-F5344CB8AC3E}">
        <p14:creationId xmlns:p14="http://schemas.microsoft.com/office/powerpoint/2010/main" val="671078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lvl1pPr>
              <a:defRPr/>
            </a:lvl1p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lvl1pPr>
              <a:defRPr/>
            </a:lvl1pPr>
          </a:lstStyle>
          <a:p>
            <a:pPr>
              <a:defRPr/>
            </a:pPr>
            <a:fld id="{263E1F3C-3A0A-49B5-BE32-41E0CDCDD5FC}" type="slidenum">
              <a:rPr lang="he-IL"/>
              <a:pPr>
                <a:defRPr/>
              </a:pPr>
              <a:t>‹#›</a:t>
            </a:fld>
            <a:endParaRPr lang="he-IL" dirty="0"/>
          </a:p>
        </p:txBody>
      </p:sp>
    </p:spTree>
    <p:extLst>
      <p:ext uri="{BB962C8B-B14F-4D97-AF65-F5344CB8AC3E}">
        <p14:creationId xmlns:p14="http://schemas.microsoft.com/office/powerpoint/2010/main" val="3999458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E7E34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lvl1pPr>
              <a:defRPr/>
            </a:lvl1p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lvl1pPr>
              <a:defRPr/>
            </a:lvl1pPr>
          </a:lstStyle>
          <a:p>
            <a:pPr>
              <a:defRPr/>
            </a:pPr>
            <a:fld id="{480684A3-0A73-45CF-892D-928C46427CE0}" type="slidenum">
              <a:rPr lang="he-IL"/>
              <a:pPr>
                <a:defRPr/>
              </a:pPr>
              <a:t>‹#›</a:t>
            </a:fld>
            <a:endParaRPr lang="he-IL" dirty="0"/>
          </a:p>
        </p:txBody>
      </p:sp>
    </p:spTree>
    <p:extLst>
      <p:ext uri="{BB962C8B-B14F-4D97-AF65-F5344CB8AC3E}">
        <p14:creationId xmlns:p14="http://schemas.microsoft.com/office/powerpoint/2010/main" val="60168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rtl="0">
              <a:defRPr sz="4000"/>
            </a:lvl1pPr>
          </a:lstStyle>
          <a:p>
            <a:r>
              <a:rPr lang="en-US" smtClean="0"/>
              <a:t>Click to edit Master title style</a:t>
            </a:r>
            <a:endParaRPr lang="he-IL"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dirty="0"/>
          </a:p>
        </p:txBody>
      </p:sp>
      <p:sp>
        <p:nvSpPr>
          <p:cNvPr id="4" name="Date Placeholder 3"/>
          <p:cNvSpPr>
            <a:spLocks noGrp="1"/>
          </p:cNvSpPr>
          <p:nvPr>
            <p:ph type="dt" sz="half" idx="10"/>
          </p:nvPr>
        </p:nvSpPr>
        <p:spPr/>
        <p:txBody>
          <a:bodyPr/>
          <a:lstStyle>
            <a:lvl1pPr rtl="1" fontAlgn="base">
              <a:spcBef>
                <a:spcPct val="0"/>
              </a:spcBef>
              <a:spcAft>
                <a:spcPct val="0"/>
              </a:spcAft>
              <a:defRPr dirty="0" smtClean="0">
                <a:cs typeface="Arial" pitchFamily="34" charset="0"/>
              </a:defRPr>
            </a:lvl1pPr>
          </a:lstStyle>
          <a:p>
            <a:pPr>
              <a:defRPr/>
            </a:pPr>
            <a:r>
              <a:rPr lang="en-US" dirty="0" smtClean="0"/>
              <a:t>23-27 AUGUST 2015</a:t>
            </a:r>
            <a:endParaRPr lang="he-IL" dirty="0"/>
          </a:p>
        </p:txBody>
      </p:sp>
      <p:sp>
        <p:nvSpPr>
          <p:cNvPr id="5" name="Footer Placeholder 4"/>
          <p:cNvSpPr>
            <a:spLocks noGrp="1"/>
          </p:cNvSpPr>
          <p:nvPr>
            <p:ph type="ftr" sz="quarter" idx="11"/>
          </p:nvPr>
        </p:nvSpPr>
        <p:spPr>
          <a:xfrm>
            <a:off x="3332163" y="6002338"/>
            <a:ext cx="2895600" cy="457200"/>
          </a:xfrm>
        </p:spPr>
        <p:txBody>
          <a:bodyPr/>
          <a:lstStyle>
            <a:lvl1pPr rtl="1" fontAlgn="base">
              <a:spcBef>
                <a:spcPct val="0"/>
              </a:spcBef>
              <a:spcAft>
                <a:spcPct val="0"/>
              </a:spcAft>
              <a:defRPr sz="1400" dirty="0" smtClean="0">
                <a:latin typeface="Arial" pitchFamily="34" charset="0"/>
                <a:cs typeface="Arial" pitchFamily="34" charset="0"/>
              </a:defRPr>
            </a:lvl1p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lvl1pPr rtl="1" fontAlgn="base">
              <a:spcBef>
                <a:spcPct val="0"/>
              </a:spcBef>
              <a:spcAft>
                <a:spcPct val="0"/>
              </a:spcAft>
              <a:defRPr>
                <a:cs typeface="Arial" pitchFamily="34" charset="0"/>
              </a:defRPr>
            </a:lvl1pPr>
          </a:lstStyle>
          <a:p>
            <a:pPr>
              <a:defRPr/>
            </a:pPr>
            <a:fld id="{0F5BDDDD-B875-4823-87B5-55DD99A67A73}" type="slidenum">
              <a:rPr lang="he-IL"/>
              <a:pPr>
                <a:defRPr/>
              </a:pPr>
              <a:t>‹#›</a:t>
            </a:fld>
            <a:endParaRPr lang="he-IL" dirty="0"/>
          </a:p>
        </p:txBody>
      </p:sp>
    </p:spTree>
    <p:extLst>
      <p:ext uri="{BB962C8B-B14F-4D97-AF65-F5344CB8AC3E}">
        <p14:creationId xmlns:p14="http://schemas.microsoft.com/office/powerpoint/2010/main" val="3256395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E7E34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E7E34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lvl1pPr>
              <a:defRPr/>
            </a:lvl1p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lvl1pPr>
              <a:defRPr/>
            </a:lvl1pPr>
          </a:lstStyle>
          <a:p>
            <a:pPr>
              <a:defRPr/>
            </a:pPr>
            <a:fld id="{EC312B57-550E-4FE1-8F9F-5D33E9FCA5DC}" type="slidenum">
              <a:rPr lang="he-IL"/>
              <a:pPr>
                <a:defRPr/>
              </a:pPr>
              <a:t>‹#›</a:t>
            </a:fld>
            <a:endParaRPr lang="he-IL" dirty="0"/>
          </a:p>
        </p:txBody>
      </p:sp>
    </p:spTree>
    <p:extLst>
      <p:ext uri="{BB962C8B-B14F-4D97-AF65-F5344CB8AC3E}">
        <p14:creationId xmlns:p14="http://schemas.microsoft.com/office/powerpoint/2010/main" val="3460168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rgbClr val="FFE34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accent6">
                  <a:lumMod val="75000"/>
                </a:schemeClr>
              </a:buClr>
              <a:buSzPct val="50000"/>
              <a:buFont typeface="Wingdings" pitchFamily="2" charset="2"/>
              <a:buChar char="q"/>
              <a:defRPr>
                <a:solidFill>
                  <a:schemeClr val="tx1"/>
                </a:solidFill>
              </a:defRPr>
            </a:lvl1pPr>
            <a:lvl2pPr>
              <a:buClr>
                <a:schemeClr val="accent6">
                  <a:lumMod val="75000"/>
                </a:schemeClr>
              </a:buClr>
              <a:buSzPct val="50000"/>
              <a:buFont typeface="Wingdings" pitchFamily="2" charset="2"/>
              <a:buChar char="q"/>
              <a:defRPr>
                <a:solidFill>
                  <a:schemeClr val="tx1"/>
                </a:solidFill>
              </a:defRPr>
            </a:lvl2pPr>
            <a:lvl3pPr>
              <a:buClr>
                <a:schemeClr val="accent6">
                  <a:lumMod val="75000"/>
                </a:schemeClr>
              </a:buClr>
              <a:buSzPct val="50000"/>
              <a:buFont typeface="Wingdings" pitchFamily="2" charset="2"/>
              <a:buChar char="q"/>
              <a:defRPr>
                <a:solidFill>
                  <a:schemeClr val="tx1"/>
                </a:solidFill>
              </a:defRPr>
            </a:lvl3pPr>
            <a:lvl4pPr>
              <a:buClr>
                <a:schemeClr val="accent6">
                  <a:lumMod val="75000"/>
                </a:schemeClr>
              </a:buClr>
              <a:buSzPct val="50000"/>
              <a:buFont typeface="Wingdings" pitchFamily="2" charset="2"/>
              <a:buChar char="q"/>
              <a:defRPr>
                <a:solidFill>
                  <a:schemeClr val="tx1"/>
                </a:solidFill>
              </a:defRPr>
            </a:lvl4pPr>
            <a:lvl5pPr>
              <a:buClr>
                <a:schemeClr val="accent6">
                  <a:lumMod val="75000"/>
                </a:schemeClr>
              </a:buClr>
              <a:buSzPct val="50000"/>
              <a:buFont typeface="Wingdings" pitchFamily="2" charset="2"/>
              <a:buChar char="q"/>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dirty="0" smtClean="0">
                <a:solidFill>
                  <a:srgbClr val="FFE341"/>
                </a:solidFill>
              </a:defRPr>
            </a:lvl1p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lvl1pPr rtl="0">
              <a:defRPr dirty="0" smtClean="0">
                <a:solidFill>
                  <a:srgbClr val="FFE341"/>
                </a:solidFill>
              </a:defRPr>
            </a:lvl1p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lvl1pPr>
              <a:defRPr smtClean="0">
                <a:solidFill>
                  <a:srgbClr val="FFE341"/>
                </a:solidFill>
              </a:defRPr>
            </a:lvl1pPr>
          </a:lstStyle>
          <a:p>
            <a:pPr>
              <a:defRPr/>
            </a:pPr>
            <a:fld id="{1E6E3944-DDC4-40D4-8CE5-7CC2F9826D21}" type="slidenum">
              <a:rPr lang="he-IL"/>
              <a:pPr>
                <a:defRPr/>
              </a:pPr>
              <a:t>‹#›</a:t>
            </a:fld>
            <a:endParaRPr lang="he-IL" dirty="0"/>
          </a:p>
        </p:txBody>
      </p:sp>
    </p:spTree>
    <p:extLst>
      <p:ext uri="{BB962C8B-B14F-4D97-AF65-F5344CB8AC3E}">
        <p14:creationId xmlns:p14="http://schemas.microsoft.com/office/powerpoint/2010/main" val="2689457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rtl="1">
              <a:defRPr sz="4000" b="1" cap="all">
                <a:solidFill>
                  <a:srgbClr val="E7E34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lvl1pPr>
              <a:defRPr/>
            </a:lvl1p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lvl1pPr>
              <a:defRPr/>
            </a:lvl1pPr>
          </a:lstStyle>
          <a:p>
            <a:pPr>
              <a:defRPr/>
            </a:pPr>
            <a:fld id="{F76FE275-3E56-4141-9199-1897BCE0CBCF}" type="slidenum">
              <a:rPr lang="he-IL"/>
              <a:pPr>
                <a:defRPr/>
              </a:pPr>
              <a:t>‹#›</a:t>
            </a:fld>
            <a:endParaRPr lang="he-IL" dirty="0"/>
          </a:p>
        </p:txBody>
      </p:sp>
    </p:spTree>
    <p:extLst>
      <p:ext uri="{BB962C8B-B14F-4D97-AF65-F5344CB8AC3E}">
        <p14:creationId xmlns:p14="http://schemas.microsoft.com/office/powerpoint/2010/main" val="1823935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dirty="0" smtClean="0"/>
              <a:t>23-27 AUGUST 2015</a:t>
            </a:r>
            <a:endParaRPr lang="he-IL" dirty="0"/>
          </a:p>
        </p:txBody>
      </p:sp>
      <p:sp>
        <p:nvSpPr>
          <p:cNvPr id="6" name="Footer Placeholder 5"/>
          <p:cNvSpPr>
            <a:spLocks noGrp="1"/>
          </p:cNvSpPr>
          <p:nvPr>
            <p:ph type="ftr" sz="quarter" idx="11"/>
          </p:nvPr>
        </p:nvSpPr>
        <p:spPr/>
        <p:txBody>
          <a:bodyPr/>
          <a:lstStyle>
            <a:lvl1pPr>
              <a:defRPr/>
            </a:lvl1pPr>
          </a:lstStyle>
          <a:p>
            <a:pPr>
              <a:defRPr/>
            </a:pPr>
            <a:r>
              <a:rPr lang="en-US" dirty="0" smtClean="0"/>
              <a:t>Batya Amit, ATEE, GLASGOW</a:t>
            </a:r>
            <a:endParaRPr lang="he-IL" dirty="0"/>
          </a:p>
        </p:txBody>
      </p:sp>
      <p:sp>
        <p:nvSpPr>
          <p:cNvPr id="7" name="Slide Number Placeholder 6"/>
          <p:cNvSpPr>
            <a:spLocks noGrp="1"/>
          </p:cNvSpPr>
          <p:nvPr>
            <p:ph type="sldNum" sz="quarter" idx="12"/>
          </p:nvPr>
        </p:nvSpPr>
        <p:spPr/>
        <p:txBody>
          <a:bodyPr/>
          <a:lstStyle>
            <a:lvl1pPr>
              <a:defRPr/>
            </a:lvl1pPr>
          </a:lstStyle>
          <a:p>
            <a:pPr>
              <a:defRPr/>
            </a:pPr>
            <a:fld id="{AA7BA4EF-ADBF-4ED1-8C23-902EE269F5E7}" type="slidenum">
              <a:rPr lang="he-IL"/>
              <a:pPr>
                <a:defRPr/>
              </a:pPr>
              <a:t>‹#›</a:t>
            </a:fld>
            <a:endParaRPr lang="he-IL" dirty="0"/>
          </a:p>
        </p:txBody>
      </p:sp>
    </p:spTree>
    <p:extLst>
      <p:ext uri="{BB962C8B-B14F-4D97-AF65-F5344CB8AC3E}">
        <p14:creationId xmlns:p14="http://schemas.microsoft.com/office/powerpoint/2010/main" val="344779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dirty="0" smtClean="0"/>
              <a:t>23-27 AUGUST 2015</a:t>
            </a:r>
            <a:endParaRPr lang="he-IL" dirty="0"/>
          </a:p>
        </p:txBody>
      </p:sp>
      <p:sp>
        <p:nvSpPr>
          <p:cNvPr id="8" name="Footer Placeholder 7"/>
          <p:cNvSpPr>
            <a:spLocks noGrp="1"/>
          </p:cNvSpPr>
          <p:nvPr>
            <p:ph type="ftr" sz="quarter" idx="11"/>
          </p:nvPr>
        </p:nvSpPr>
        <p:spPr/>
        <p:txBody>
          <a:bodyPr/>
          <a:lstStyle>
            <a:lvl1pPr>
              <a:defRPr/>
            </a:lvl1pPr>
          </a:lstStyle>
          <a:p>
            <a:pPr>
              <a:defRPr/>
            </a:pPr>
            <a:r>
              <a:rPr lang="en-US" dirty="0" smtClean="0"/>
              <a:t>Batya Amit, ATEE, GLASGOW</a:t>
            </a:r>
            <a:endParaRPr lang="he-IL" dirty="0"/>
          </a:p>
        </p:txBody>
      </p:sp>
      <p:sp>
        <p:nvSpPr>
          <p:cNvPr id="9" name="Slide Number Placeholder 8"/>
          <p:cNvSpPr>
            <a:spLocks noGrp="1"/>
          </p:cNvSpPr>
          <p:nvPr>
            <p:ph type="sldNum" sz="quarter" idx="12"/>
          </p:nvPr>
        </p:nvSpPr>
        <p:spPr/>
        <p:txBody>
          <a:bodyPr/>
          <a:lstStyle>
            <a:lvl1pPr>
              <a:defRPr/>
            </a:lvl1pPr>
          </a:lstStyle>
          <a:p>
            <a:pPr>
              <a:defRPr/>
            </a:pPr>
            <a:fld id="{31C75965-A5EB-42B6-8B41-7A1B0234AF41}" type="slidenum">
              <a:rPr lang="he-IL"/>
              <a:pPr>
                <a:defRPr/>
              </a:pPr>
              <a:t>‹#›</a:t>
            </a:fld>
            <a:endParaRPr lang="he-IL" dirty="0"/>
          </a:p>
        </p:txBody>
      </p:sp>
    </p:spTree>
    <p:extLst>
      <p:ext uri="{BB962C8B-B14F-4D97-AF65-F5344CB8AC3E}">
        <p14:creationId xmlns:p14="http://schemas.microsoft.com/office/powerpoint/2010/main" val="66686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dirty="0" smtClean="0"/>
              <a:t>23-27 AUGUST 2015</a:t>
            </a:r>
            <a:endParaRPr lang="he-IL" dirty="0"/>
          </a:p>
        </p:txBody>
      </p:sp>
      <p:sp>
        <p:nvSpPr>
          <p:cNvPr id="4" name="Footer Placeholder 3"/>
          <p:cNvSpPr>
            <a:spLocks noGrp="1"/>
          </p:cNvSpPr>
          <p:nvPr>
            <p:ph type="ftr" sz="quarter" idx="11"/>
          </p:nvPr>
        </p:nvSpPr>
        <p:spPr/>
        <p:txBody>
          <a:bodyPr/>
          <a:lstStyle>
            <a:lvl1pPr>
              <a:defRPr/>
            </a:lvl1pPr>
          </a:lstStyle>
          <a:p>
            <a:pPr>
              <a:defRPr/>
            </a:pPr>
            <a:r>
              <a:rPr lang="en-US" dirty="0" smtClean="0"/>
              <a:t>Batya Amit, ATEE, GLASGOW</a:t>
            </a:r>
            <a:endParaRPr lang="he-IL" dirty="0"/>
          </a:p>
        </p:txBody>
      </p:sp>
      <p:sp>
        <p:nvSpPr>
          <p:cNvPr id="5" name="Slide Number Placeholder 4"/>
          <p:cNvSpPr>
            <a:spLocks noGrp="1"/>
          </p:cNvSpPr>
          <p:nvPr>
            <p:ph type="sldNum" sz="quarter" idx="12"/>
          </p:nvPr>
        </p:nvSpPr>
        <p:spPr/>
        <p:txBody>
          <a:bodyPr/>
          <a:lstStyle>
            <a:lvl1pPr>
              <a:defRPr/>
            </a:lvl1pPr>
          </a:lstStyle>
          <a:p>
            <a:pPr>
              <a:defRPr/>
            </a:pPr>
            <a:fld id="{B3CC472D-E007-4246-B7AE-E412DF25C0CC}" type="slidenum">
              <a:rPr lang="he-IL"/>
              <a:pPr>
                <a:defRPr/>
              </a:pPr>
              <a:t>‹#›</a:t>
            </a:fld>
            <a:endParaRPr lang="he-IL" dirty="0"/>
          </a:p>
        </p:txBody>
      </p:sp>
    </p:spTree>
    <p:extLst>
      <p:ext uri="{BB962C8B-B14F-4D97-AF65-F5344CB8AC3E}">
        <p14:creationId xmlns:p14="http://schemas.microsoft.com/office/powerpoint/2010/main" val="3100137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dirty="0" smtClean="0"/>
              <a:t>23-27 AUGUST 2015</a:t>
            </a:r>
            <a:endParaRPr lang="he-IL" dirty="0"/>
          </a:p>
        </p:txBody>
      </p:sp>
      <p:sp>
        <p:nvSpPr>
          <p:cNvPr id="3" name="Footer Placeholder 2"/>
          <p:cNvSpPr>
            <a:spLocks noGrp="1"/>
          </p:cNvSpPr>
          <p:nvPr>
            <p:ph type="ftr" sz="quarter" idx="11"/>
          </p:nvPr>
        </p:nvSpPr>
        <p:spPr/>
        <p:txBody>
          <a:bodyPr/>
          <a:lstStyle>
            <a:lvl1pPr>
              <a:defRPr/>
            </a:lvl1pPr>
          </a:lstStyle>
          <a:p>
            <a:pPr>
              <a:defRPr/>
            </a:pPr>
            <a:r>
              <a:rPr lang="en-US" dirty="0" smtClean="0"/>
              <a:t>Batya Amit, ATEE, GLASGOW</a:t>
            </a:r>
            <a:endParaRPr lang="he-IL" dirty="0"/>
          </a:p>
        </p:txBody>
      </p:sp>
      <p:sp>
        <p:nvSpPr>
          <p:cNvPr id="4" name="Slide Number Placeholder 3"/>
          <p:cNvSpPr>
            <a:spLocks noGrp="1"/>
          </p:cNvSpPr>
          <p:nvPr>
            <p:ph type="sldNum" sz="quarter" idx="12"/>
          </p:nvPr>
        </p:nvSpPr>
        <p:spPr/>
        <p:txBody>
          <a:bodyPr/>
          <a:lstStyle>
            <a:lvl1pPr>
              <a:defRPr/>
            </a:lvl1pPr>
          </a:lstStyle>
          <a:p>
            <a:pPr>
              <a:defRPr/>
            </a:pPr>
            <a:fld id="{EA2AD83A-EF93-4290-9C2A-1492AD57614A}" type="slidenum">
              <a:rPr lang="he-IL"/>
              <a:pPr>
                <a:defRPr/>
              </a:pPr>
              <a:t>‹#›</a:t>
            </a:fld>
            <a:endParaRPr lang="he-IL" dirty="0"/>
          </a:p>
        </p:txBody>
      </p:sp>
    </p:spTree>
    <p:extLst>
      <p:ext uri="{BB962C8B-B14F-4D97-AF65-F5344CB8AC3E}">
        <p14:creationId xmlns:p14="http://schemas.microsoft.com/office/powerpoint/2010/main" val="285960124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8001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6132" name="Rectangle 4"/>
          <p:cNvSpPr>
            <a:spLocks noGrp="1" noChangeArrowheads="1"/>
          </p:cNvSpPr>
          <p:nvPr>
            <p:ph type="dt" sz="half" idx="2"/>
          </p:nvPr>
        </p:nvSpPr>
        <p:spPr bwMode="auto">
          <a:xfrm>
            <a:off x="381000" y="60150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fontAlgn="auto">
              <a:spcBef>
                <a:spcPts val="0"/>
              </a:spcBef>
              <a:spcAft>
                <a:spcPts val="0"/>
              </a:spcAft>
              <a:defRPr kumimoji="0" sz="1400" dirty="0" smtClean="0">
                <a:solidFill>
                  <a:srgbClr val="F8F8F8"/>
                </a:solidFill>
                <a:latin typeface="+mn-lt"/>
                <a:cs typeface="Arial"/>
              </a:defRPr>
            </a:lvl1pPr>
          </a:lstStyle>
          <a:p>
            <a:pPr>
              <a:defRPr/>
            </a:pPr>
            <a:r>
              <a:rPr lang="en-US" dirty="0" smtClean="0"/>
              <a:t>23-27 AUGUST 2015</a:t>
            </a:r>
            <a:endParaRPr lang="en-US" dirty="0"/>
          </a:p>
        </p:txBody>
      </p:sp>
      <p:sp>
        <p:nvSpPr>
          <p:cNvPr id="176133" name="Rectangle 5"/>
          <p:cNvSpPr>
            <a:spLocks noGrp="1" noChangeArrowheads="1"/>
          </p:cNvSpPr>
          <p:nvPr>
            <p:ph type="ftr" sz="quarter" idx="3"/>
          </p:nvPr>
        </p:nvSpPr>
        <p:spPr bwMode="auto">
          <a:xfrm>
            <a:off x="3332163" y="599598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400" dirty="0" smtClean="0">
                <a:solidFill>
                  <a:srgbClr val="F8F8F8"/>
                </a:solidFill>
                <a:latin typeface="Tahoma"/>
                <a:cs typeface="Arial"/>
              </a:defRPr>
            </a:lvl1pPr>
            <a:lvl5pPr lvl="4" algn="ctr">
              <a:defRPr/>
            </a:lvl5pPr>
          </a:lstStyle>
          <a:p>
            <a:pPr>
              <a:defRPr/>
            </a:pPr>
            <a:r>
              <a:rPr lang="en-US" dirty="0" smtClean="0"/>
              <a:t>Batya Amit, ATEE, GLASGOW</a:t>
            </a:r>
            <a:endParaRPr lang="en-US" dirty="0"/>
          </a:p>
        </p:txBody>
      </p:sp>
      <p:sp>
        <p:nvSpPr>
          <p:cNvPr id="176134" name="Rectangle 6"/>
          <p:cNvSpPr>
            <a:spLocks noGrp="1" noChangeArrowheads="1"/>
          </p:cNvSpPr>
          <p:nvPr>
            <p:ph type="sldNum" sz="quarter" idx="4"/>
          </p:nvPr>
        </p:nvSpPr>
        <p:spPr bwMode="auto">
          <a:xfrm>
            <a:off x="6858000" y="60150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fontAlgn="auto">
              <a:spcBef>
                <a:spcPts val="0"/>
              </a:spcBef>
              <a:spcAft>
                <a:spcPts val="0"/>
              </a:spcAft>
              <a:defRPr kumimoji="0" sz="1400" smtClean="0">
                <a:solidFill>
                  <a:srgbClr val="F8F8F8"/>
                </a:solidFill>
                <a:latin typeface="+mn-lt"/>
                <a:cs typeface="Arial"/>
              </a:defRPr>
            </a:lvl1pPr>
          </a:lstStyle>
          <a:p>
            <a:pPr>
              <a:defRPr/>
            </a:pPr>
            <a:fld id="{41025B60-9747-4AC9-83CA-B4F3DD7ACF06}" type="slidenum">
              <a:rPr lang="en-US"/>
              <a:pPr>
                <a:defRPr/>
              </a:pPr>
              <a:t>‹#›</a:t>
            </a:fld>
            <a:endParaRPr lang="en-US" dirty="0"/>
          </a:p>
        </p:txBody>
      </p:sp>
      <p:grpSp>
        <p:nvGrpSpPr>
          <p:cNvPr id="1031" name="Group 7"/>
          <p:cNvGrpSpPr>
            <a:grpSpLocks/>
          </p:cNvGrpSpPr>
          <p:nvPr/>
        </p:nvGrpSpPr>
        <p:grpSpPr bwMode="auto">
          <a:xfrm>
            <a:off x="177800" y="230188"/>
            <a:ext cx="203200" cy="6503987"/>
            <a:chOff x="112" y="145"/>
            <a:chExt cx="128" cy="4097"/>
          </a:xfrm>
        </p:grpSpPr>
        <p:sp>
          <p:nvSpPr>
            <p:cNvPr id="1044" name="Rectangle 8"/>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1045" name="Rectangle 9"/>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grpSp>
        <p:nvGrpSpPr>
          <p:cNvPr id="1032" name="Group 10"/>
          <p:cNvGrpSpPr>
            <a:grpSpLocks/>
          </p:cNvGrpSpPr>
          <p:nvPr/>
        </p:nvGrpSpPr>
        <p:grpSpPr bwMode="auto">
          <a:xfrm>
            <a:off x="8793163" y="220663"/>
            <a:ext cx="198437" cy="6408737"/>
            <a:chOff x="5539" y="139"/>
            <a:chExt cx="125" cy="4037"/>
          </a:xfrm>
        </p:grpSpPr>
        <p:sp>
          <p:nvSpPr>
            <p:cNvPr id="1042" name="Rectangle 11"/>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1043" name="Rectangle 12"/>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grpSp>
        <p:nvGrpSpPr>
          <p:cNvPr id="1033" name="Group 13"/>
          <p:cNvGrpSpPr>
            <a:grpSpLocks/>
          </p:cNvGrpSpPr>
          <p:nvPr/>
        </p:nvGrpSpPr>
        <p:grpSpPr bwMode="auto">
          <a:xfrm>
            <a:off x="412750" y="6477000"/>
            <a:ext cx="8686800" cy="228600"/>
            <a:chOff x="260" y="4080"/>
            <a:chExt cx="5472" cy="144"/>
          </a:xfrm>
        </p:grpSpPr>
        <p:sp>
          <p:nvSpPr>
            <p:cNvPr id="1040" name="Rectangle 14"/>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1041" name="Rectangle 15"/>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grpSp>
        <p:nvGrpSpPr>
          <p:cNvPr id="1034" name="Group 16"/>
          <p:cNvGrpSpPr>
            <a:grpSpLocks/>
          </p:cNvGrpSpPr>
          <p:nvPr/>
        </p:nvGrpSpPr>
        <p:grpSpPr bwMode="auto">
          <a:xfrm>
            <a:off x="76200" y="176213"/>
            <a:ext cx="8745538" cy="161925"/>
            <a:chOff x="48" y="111"/>
            <a:chExt cx="5509" cy="102"/>
          </a:xfrm>
        </p:grpSpPr>
        <p:sp>
          <p:nvSpPr>
            <p:cNvPr id="1038" name="Rectangle 17"/>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1039" name="Rectangle 18"/>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grpSp>
        <p:nvGrpSpPr>
          <p:cNvPr id="6" name="Group 19"/>
          <p:cNvGrpSpPr>
            <a:grpSpLocks/>
          </p:cNvGrpSpPr>
          <p:nvPr/>
        </p:nvGrpSpPr>
        <p:grpSpPr bwMode="auto">
          <a:xfrm>
            <a:off x="71438" y="176213"/>
            <a:ext cx="8745537" cy="161925"/>
            <a:chOff x="48" y="111"/>
            <a:chExt cx="5509" cy="102"/>
          </a:xfrm>
        </p:grpSpPr>
        <p:sp>
          <p:nvSpPr>
            <p:cNvPr id="1036" name="Rectangle 20"/>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1037" name="Rectangle 21"/>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spTree>
  </p:cSld>
  <p:clrMap bg1="dk2" tx1="lt1" bg2="dk1" tx2="lt2" accent1="accent1" accent2="accent2" accent3="accent3" accent4="accent4" accent5="accent5" accent6="accent6" hlink="hlink" folHlink="folHlink"/>
  <p:sldLayoutIdLst>
    <p:sldLayoutId id="2147483689"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stCondLst>
                                            <p:cond delay="0"/>
                                          </p:stCondLst>
                                        </p:cTn>
                                        <p:tgtEl>
                                          <p:spTgt spid="6"/>
                                        </p:tgtEl>
                                        <p:attrNameLst>
                                          <p:attrName>ppt_x</p:attrName>
                                        </p:attrNameLst>
                                      </p:cBhvr>
                                      <p:tavLst>
                                        <p:tav tm="0">
                                          <p:val>
                                            <p:strVal val="1+#ppt_w/2"/>
                                          </p:val>
                                        </p:tav>
                                        <p:tav tm="100000">
                                          <p:val>
                                            <p:strVal val="#ppt_x"/>
                                          </p:val>
                                        </p:tav>
                                      </p:tavLst>
                                    </p:anim>
                                    <p:anim calcmode="lin" valueType="num">
                                      <p:cBhvr additive="base">
                                        <p:cTn id="8" dur="500" fill="hold">
                                          <p:stCondLst>
                                            <p:cond delay="0"/>
                                          </p:stCondLst>
                                        </p:cTn>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p:txStyles>
    <p:titleStyle>
      <a:lvl1pPr algn="l" rtl="1" fontAlgn="base">
        <a:spcBef>
          <a:spcPct val="0"/>
        </a:spcBef>
        <a:spcAft>
          <a:spcPct val="0"/>
        </a:spcAft>
        <a:defRPr sz="3600">
          <a:solidFill>
            <a:schemeClr val="tx2"/>
          </a:solidFill>
          <a:latin typeface="+mj-lt"/>
          <a:ea typeface="+mj-ea"/>
          <a:cs typeface="+mj-cs"/>
        </a:defRPr>
      </a:lvl1pPr>
      <a:lvl2pPr algn="l" rtl="1" fontAlgn="base">
        <a:spcBef>
          <a:spcPct val="0"/>
        </a:spcBef>
        <a:spcAft>
          <a:spcPct val="0"/>
        </a:spcAft>
        <a:defRPr sz="3600">
          <a:solidFill>
            <a:schemeClr val="tx2"/>
          </a:solidFill>
          <a:latin typeface="Tahoma" pitchFamily="34" charset="0"/>
          <a:cs typeface="Arial" pitchFamily="34" charset="0"/>
        </a:defRPr>
      </a:lvl2pPr>
      <a:lvl3pPr algn="l" rtl="1" fontAlgn="base">
        <a:spcBef>
          <a:spcPct val="0"/>
        </a:spcBef>
        <a:spcAft>
          <a:spcPct val="0"/>
        </a:spcAft>
        <a:defRPr sz="3600">
          <a:solidFill>
            <a:schemeClr val="tx2"/>
          </a:solidFill>
          <a:latin typeface="Tahoma" pitchFamily="34" charset="0"/>
          <a:cs typeface="Arial" pitchFamily="34" charset="0"/>
        </a:defRPr>
      </a:lvl3pPr>
      <a:lvl4pPr algn="l" rtl="1" fontAlgn="base">
        <a:spcBef>
          <a:spcPct val="0"/>
        </a:spcBef>
        <a:spcAft>
          <a:spcPct val="0"/>
        </a:spcAft>
        <a:defRPr sz="3600">
          <a:solidFill>
            <a:schemeClr val="tx2"/>
          </a:solidFill>
          <a:latin typeface="Tahoma" pitchFamily="34" charset="0"/>
          <a:cs typeface="Arial" pitchFamily="34" charset="0"/>
        </a:defRPr>
      </a:lvl4pPr>
      <a:lvl5pPr algn="l" rtl="1" fontAlgn="base">
        <a:spcBef>
          <a:spcPct val="0"/>
        </a:spcBef>
        <a:spcAft>
          <a:spcPct val="0"/>
        </a:spcAft>
        <a:defRPr sz="3600">
          <a:solidFill>
            <a:schemeClr val="tx2"/>
          </a:solidFill>
          <a:latin typeface="Tahoma" pitchFamily="34" charset="0"/>
          <a:cs typeface="Arial" pitchFamily="34" charset="0"/>
        </a:defRPr>
      </a:lvl5pPr>
      <a:lvl6pPr marL="457200" algn="l" rtl="1" eaLnBrk="1" fontAlgn="base" hangingPunct="1">
        <a:spcBef>
          <a:spcPct val="0"/>
        </a:spcBef>
        <a:spcAft>
          <a:spcPct val="0"/>
        </a:spcAft>
        <a:defRPr sz="3600">
          <a:solidFill>
            <a:schemeClr val="tx2"/>
          </a:solidFill>
          <a:latin typeface="Tahoma" pitchFamily="34" charset="0"/>
          <a:cs typeface="Arial" pitchFamily="34" charset="0"/>
        </a:defRPr>
      </a:lvl6pPr>
      <a:lvl7pPr marL="914400" algn="l" rtl="1" eaLnBrk="1" fontAlgn="base" hangingPunct="1">
        <a:spcBef>
          <a:spcPct val="0"/>
        </a:spcBef>
        <a:spcAft>
          <a:spcPct val="0"/>
        </a:spcAft>
        <a:defRPr sz="3600">
          <a:solidFill>
            <a:schemeClr val="tx2"/>
          </a:solidFill>
          <a:latin typeface="Tahoma" pitchFamily="34" charset="0"/>
          <a:cs typeface="Arial" pitchFamily="34" charset="0"/>
        </a:defRPr>
      </a:lvl7pPr>
      <a:lvl8pPr marL="1371600" algn="l" rtl="1" eaLnBrk="1" fontAlgn="base" hangingPunct="1">
        <a:spcBef>
          <a:spcPct val="0"/>
        </a:spcBef>
        <a:spcAft>
          <a:spcPct val="0"/>
        </a:spcAft>
        <a:defRPr sz="3600">
          <a:solidFill>
            <a:schemeClr val="tx2"/>
          </a:solidFill>
          <a:latin typeface="Tahoma" pitchFamily="34" charset="0"/>
          <a:cs typeface="Arial" pitchFamily="34" charset="0"/>
        </a:defRPr>
      </a:lvl8pPr>
      <a:lvl9pPr marL="1828800" algn="l" rtl="1" eaLnBrk="1" fontAlgn="base" hangingPunct="1">
        <a:spcBef>
          <a:spcPct val="0"/>
        </a:spcBef>
        <a:spcAft>
          <a:spcPct val="0"/>
        </a:spcAft>
        <a:defRPr sz="3600">
          <a:solidFill>
            <a:schemeClr val="tx2"/>
          </a:solidFill>
          <a:latin typeface="Tahoma" pitchFamily="34" charset="0"/>
          <a:cs typeface="Arial" pitchFamily="34" charset="0"/>
        </a:defRPr>
      </a:lvl9pPr>
    </p:titleStyle>
    <p:bodyStyle>
      <a:lvl1pPr marL="342900" indent="-342900" algn="r" rtl="1" fontAlgn="base">
        <a:spcBef>
          <a:spcPct val="20000"/>
        </a:spcBef>
        <a:spcAft>
          <a:spcPct val="0"/>
        </a:spcAft>
        <a:buClr>
          <a:schemeClr val="accent1"/>
        </a:buClr>
        <a:buChar char="•"/>
        <a:defRPr sz="3200">
          <a:solidFill>
            <a:schemeClr val="tx1"/>
          </a:solidFill>
          <a:latin typeface="+mn-lt"/>
          <a:ea typeface="+mn-ea"/>
          <a:cs typeface="+mn-cs"/>
        </a:defRPr>
      </a:lvl1pPr>
      <a:lvl2pPr marL="742950" indent="-285750" algn="r" rtl="1" fontAlgn="base">
        <a:spcBef>
          <a:spcPct val="20000"/>
        </a:spcBef>
        <a:spcAft>
          <a:spcPct val="0"/>
        </a:spcAft>
        <a:buClr>
          <a:schemeClr val="hlink"/>
        </a:buClr>
        <a:buChar char="–"/>
        <a:defRPr sz="2800">
          <a:solidFill>
            <a:schemeClr val="tx1"/>
          </a:solidFill>
          <a:latin typeface="+mn-lt"/>
          <a:cs typeface="+mn-cs"/>
        </a:defRPr>
      </a:lvl2pPr>
      <a:lvl3pPr marL="1143000" indent="-228600" algn="r" rtl="1" fontAlgn="base">
        <a:spcBef>
          <a:spcPct val="20000"/>
        </a:spcBef>
        <a:spcAft>
          <a:spcPct val="0"/>
        </a:spcAft>
        <a:buClr>
          <a:schemeClr val="accent1"/>
        </a:buClr>
        <a:buChar char="•"/>
        <a:defRPr sz="2400">
          <a:solidFill>
            <a:schemeClr val="tx1"/>
          </a:solidFill>
          <a:latin typeface="+mn-lt"/>
          <a:cs typeface="+mn-cs"/>
        </a:defRPr>
      </a:lvl3pPr>
      <a:lvl4pPr marL="1600200" indent="-228600" algn="r" rtl="1" fontAlgn="base">
        <a:spcBef>
          <a:spcPct val="20000"/>
        </a:spcBef>
        <a:spcAft>
          <a:spcPct val="0"/>
        </a:spcAft>
        <a:buClr>
          <a:schemeClr val="folHlink"/>
        </a:buClr>
        <a:buChar char="–"/>
        <a:defRPr sz="2000">
          <a:solidFill>
            <a:schemeClr val="tx1"/>
          </a:solidFill>
          <a:latin typeface="+mn-lt"/>
          <a:cs typeface="+mn-cs"/>
        </a:defRPr>
      </a:lvl4pPr>
      <a:lvl5pPr marL="2057400" indent="-228600" algn="r" rtl="1" fontAlgn="base">
        <a:spcBef>
          <a:spcPct val="20000"/>
        </a:spcBef>
        <a:spcAft>
          <a:spcPct val="0"/>
        </a:spcAft>
        <a:buClr>
          <a:schemeClr val="accent1"/>
        </a:buClr>
        <a:buChar char="»"/>
        <a:defRPr sz="2000">
          <a:solidFill>
            <a:schemeClr val="tx1"/>
          </a:solidFill>
          <a:latin typeface="+mn-lt"/>
          <a:cs typeface="+mn-cs"/>
        </a:defRPr>
      </a:lvl5pPr>
      <a:lvl6pPr marL="2514600" indent="-228600" algn="r" rtl="1" eaLnBrk="1" fontAlgn="base" hangingPunct="1">
        <a:spcBef>
          <a:spcPct val="20000"/>
        </a:spcBef>
        <a:spcAft>
          <a:spcPct val="0"/>
        </a:spcAft>
        <a:buClr>
          <a:schemeClr val="accent1"/>
        </a:buClr>
        <a:buChar char="»"/>
        <a:defRPr sz="2000">
          <a:solidFill>
            <a:schemeClr val="tx1"/>
          </a:solidFill>
          <a:latin typeface="+mn-lt"/>
          <a:cs typeface="+mn-cs"/>
        </a:defRPr>
      </a:lvl6pPr>
      <a:lvl7pPr marL="2971800" indent="-228600" algn="r" rtl="1" eaLnBrk="1" fontAlgn="base" hangingPunct="1">
        <a:spcBef>
          <a:spcPct val="20000"/>
        </a:spcBef>
        <a:spcAft>
          <a:spcPct val="0"/>
        </a:spcAft>
        <a:buClr>
          <a:schemeClr val="accent1"/>
        </a:buClr>
        <a:buChar char="»"/>
        <a:defRPr sz="2000">
          <a:solidFill>
            <a:schemeClr val="tx1"/>
          </a:solidFill>
          <a:latin typeface="+mn-lt"/>
          <a:cs typeface="+mn-cs"/>
        </a:defRPr>
      </a:lvl7pPr>
      <a:lvl8pPr marL="3429000" indent="-228600" algn="r" rtl="1" eaLnBrk="1" fontAlgn="base" hangingPunct="1">
        <a:spcBef>
          <a:spcPct val="20000"/>
        </a:spcBef>
        <a:spcAft>
          <a:spcPct val="0"/>
        </a:spcAft>
        <a:buClr>
          <a:schemeClr val="accent1"/>
        </a:buClr>
        <a:buChar char="»"/>
        <a:defRPr sz="2000">
          <a:solidFill>
            <a:schemeClr val="tx1"/>
          </a:solidFill>
          <a:latin typeface="+mn-lt"/>
          <a:cs typeface="+mn-cs"/>
        </a:defRPr>
      </a:lvl8pPr>
      <a:lvl9pPr marL="3886200" indent="-228600" algn="r" rtl="1" eaLnBrk="1" fontAlgn="base" hangingPunct="1">
        <a:spcBef>
          <a:spcPct val="20000"/>
        </a:spcBef>
        <a:spcAft>
          <a:spcPct val="0"/>
        </a:spcAft>
        <a:buClr>
          <a:schemeClr val="accent1"/>
        </a:buClr>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381000"/>
            <a:ext cx="8001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6132" name="Rectangle 4"/>
          <p:cNvSpPr>
            <a:spLocks noGrp="1" noChangeArrowheads="1"/>
          </p:cNvSpPr>
          <p:nvPr>
            <p:ph type="dt" sz="half" idx="2"/>
          </p:nvPr>
        </p:nvSpPr>
        <p:spPr bwMode="auto">
          <a:xfrm>
            <a:off x="381000" y="60150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fontAlgn="auto">
              <a:spcBef>
                <a:spcPts val="0"/>
              </a:spcBef>
              <a:spcAft>
                <a:spcPts val="0"/>
              </a:spcAft>
              <a:defRPr kumimoji="0" sz="1400" dirty="0" smtClean="0">
                <a:solidFill>
                  <a:srgbClr val="F8F8F8"/>
                </a:solidFill>
                <a:latin typeface="+mn-lt"/>
                <a:cs typeface="Arial"/>
              </a:defRPr>
            </a:lvl1pPr>
          </a:lstStyle>
          <a:p>
            <a:pPr>
              <a:defRPr/>
            </a:pPr>
            <a:r>
              <a:rPr lang="en-US" dirty="0" smtClean="0"/>
              <a:t>23-27 AUGUST 2015</a:t>
            </a:r>
            <a:endParaRPr lang="he-IL" dirty="0"/>
          </a:p>
        </p:txBody>
      </p:sp>
      <p:sp>
        <p:nvSpPr>
          <p:cNvPr id="176133" name="Rectangle 5"/>
          <p:cNvSpPr>
            <a:spLocks noGrp="1" noChangeArrowheads="1"/>
          </p:cNvSpPr>
          <p:nvPr>
            <p:ph type="ftr" sz="quarter" idx="3"/>
          </p:nvPr>
        </p:nvSpPr>
        <p:spPr bwMode="auto">
          <a:xfrm>
            <a:off x="3332163" y="599598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1" fontAlgn="auto">
              <a:spcBef>
                <a:spcPts val="0"/>
              </a:spcBef>
              <a:spcAft>
                <a:spcPts val="0"/>
              </a:spcAft>
              <a:defRPr sz="1400" dirty="0" smtClean="0">
                <a:solidFill>
                  <a:srgbClr val="F8F8F8"/>
                </a:solidFill>
                <a:latin typeface="Tahoma"/>
                <a:cs typeface="Arial"/>
              </a:defRPr>
            </a:lvl1pPr>
            <a:lvl5pPr lvl="4" algn="ctr">
              <a:defRPr/>
            </a:lvl5pPr>
          </a:lstStyle>
          <a:p>
            <a:pPr>
              <a:defRPr/>
            </a:pPr>
            <a:r>
              <a:rPr lang="en-US" dirty="0" smtClean="0"/>
              <a:t>Batya Amit, ATEE, GLASGOW</a:t>
            </a:r>
            <a:endParaRPr lang="he-IL" dirty="0"/>
          </a:p>
        </p:txBody>
      </p:sp>
      <p:sp>
        <p:nvSpPr>
          <p:cNvPr id="176134" name="Rectangle 6"/>
          <p:cNvSpPr>
            <a:spLocks noGrp="1" noChangeArrowheads="1"/>
          </p:cNvSpPr>
          <p:nvPr>
            <p:ph type="sldNum" sz="quarter" idx="4"/>
          </p:nvPr>
        </p:nvSpPr>
        <p:spPr bwMode="auto">
          <a:xfrm>
            <a:off x="6858000" y="60150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fontAlgn="auto">
              <a:spcBef>
                <a:spcPts val="0"/>
              </a:spcBef>
              <a:spcAft>
                <a:spcPts val="0"/>
              </a:spcAft>
              <a:defRPr kumimoji="0" sz="1400">
                <a:solidFill>
                  <a:srgbClr val="F8F8F8"/>
                </a:solidFill>
                <a:latin typeface="+mn-lt"/>
                <a:cs typeface="Arial"/>
              </a:defRPr>
            </a:lvl1pPr>
          </a:lstStyle>
          <a:p>
            <a:pPr>
              <a:defRPr/>
            </a:pPr>
            <a:fld id="{8BEAE459-55FE-4B4E-9370-F2E401A8F58C}" type="slidenum">
              <a:rPr lang="he-IL"/>
              <a:pPr>
                <a:defRPr/>
              </a:pPr>
              <a:t>‹#›</a:t>
            </a:fld>
            <a:endParaRPr lang="he-IL" dirty="0"/>
          </a:p>
        </p:txBody>
      </p:sp>
      <p:grpSp>
        <p:nvGrpSpPr>
          <p:cNvPr id="2055" name="Group 7"/>
          <p:cNvGrpSpPr>
            <a:grpSpLocks/>
          </p:cNvGrpSpPr>
          <p:nvPr/>
        </p:nvGrpSpPr>
        <p:grpSpPr bwMode="auto">
          <a:xfrm>
            <a:off x="177800" y="230188"/>
            <a:ext cx="203200" cy="6503987"/>
            <a:chOff x="112" y="145"/>
            <a:chExt cx="128" cy="4097"/>
          </a:xfrm>
        </p:grpSpPr>
        <p:sp>
          <p:nvSpPr>
            <p:cNvPr id="2068" name="Rectangle 8"/>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2069" name="Rectangle 9"/>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grpSp>
        <p:nvGrpSpPr>
          <p:cNvPr id="2056" name="Group 10"/>
          <p:cNvGrpSpPr>
            <a:grpSpLocks/>
          </p:cNvGrpSpPr>
          <p:nvPr/>
        </p:nvGrpSpPr>
        <p:grpSpPr bwMode="auto">
          <a:xfrm>
            <a:off x="8793163" y="220663"/>
            <a:ext cx="198437" cy="6408737"/>
            <a:chOff x="5539" y="139"/>
            <a:chExt cx="125" cy="4037"/>
          </a:xfrm>
        </p:grpSpPr>
        <p:sp>
          <p:nvSpPr>
            <p:cNvPr id="2066" name="Rectangle 11"/>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2067" name="Rectangle 12"/>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grpSp>
        <p:nvGrpSpPr>
          <p:cNvPr id="2057" name="Group 13"/>
          <p:cNvGrpSpPr>
            <a:grpSpLocks/>
          </p:cNvGrpSpPr>
          <p:nvPr/>
        </p:nvGrpSpPr>
        <p:grpSpPr bwMode="auto">
          <a:xfrm>
            <a:off x="412750" y="6477000"/>
            <a:ext cx="8686800" cy="228600"/>
            <a:chOff x="260" y="4080"/>
            <a:chExt cx="5472" cy="144"/>
          </a:xfrm>
        </p:grpSpPr>
        <p:sp>
          <p:nvSpPr>
            <p:cNvPr id="2064" name="Rectangle 14"/>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2065" name="Rectangle 15"/>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grpSp>
        <p:nvGrpSpPr>
          <p:cNvPr id="2058" name="Group 16"/>
          <p:cNvGrpSpPr>
            <a:grpSpLocks/>
          </p:cNvGrpSpPr>
          <p:nvPr/>
        </p:nvGrpSpPr>
        <p:grpSpPr bwMode="auto">
          <a:xfrm>
            <a:off x="76200" y="176213"/>
            <a:ext cx="8745538" cy="161925"/>
            <a:chOff x="48" y="111"/>
            <a:chExt cx="5509" cy="102"/>
          </a:xfrm>
        </p:grpSpPr>
        <p:sp>
          <p:nvSpPr>
            <p:cNvPr id="2062" name="Rectangle 17"/>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2063" name="Rectangle 18"/>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grpSp>
        <p:nvGrpSpPr>
          <p:cNvPr id="6" name="Group 19"/>
          <p:cNvGrpSpPr>
            <a:grpSpLocks/>
          </p:cNvGrpSpPr>
          <p:nvPr/>
        </p:nvGrpSpPr>
        <p:grpSpPr bwMode="auto">
          <a:xfrm>
            <a:off x="71438" y="176213"/>
            <a:ext cx="8745537" cy="161925"/>
            <a:chOff x="48" y="111"/>
            <a:chExt cx="5509" cy="102"/>
          </a:xfrm>
        </p:grpSpPr>
        <p:sp>
          <p:nvSpPr>
            <p:cNvPr id="2060" name="Rectangle 20"/>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sp>
          <p:nvSpPr>
            <p:cNvPr id="2061" name="Rectangle 21"/>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endParaRPr lang="he-IL" altLang="en-US" dirty="0">
                <a:solidFill>
                  <a:srgbClr val="F8F8F8"/>
                </a:solidFill>
              </a:endParaRPr>
            </a:p>
          </p:txBody>
        </p:sp>
      </p:grpSp>
    </p:spTree>
  </p:cSld>
  <p:clrMap bg1="dk2" tx1="lt1" bg2="dk1" tx2="lt2" accent1="accent1" accent2="accent2" accent3="accent3" accent4="accent4" accent5="accent5" accent6="accent6" hlink="hlink" folHlink="folHlink"/>
  <p:sldLayoutIdLst>
    <p:sldLayoutId id="2147483690"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stCondLst>
                                            <p:cond delay="0"/>
                                          </p:stCondLst>
                                        </p:cTn>
                                        <p:tgtEl>
                                          <p:spTgt spid="6"/>
                                        </p:tgtEl>
                                        <p:attrNameLst>
                                          <p:attrName>ppt_x</p:attrName>
                                        </p:attrNameLst>
                                      </p:cBhvr>
                                      <p:tavLst>
                                        <p:tav tm="0">
                                          <p:val>
                                            <p:strVal val="1+#ppt_w/2"/>
                                          </p:val>
                                        </p:tav>
                                        <p:tav tm="100000">
                                          <p:val>
                                            <p:strVal val="#ppt_x"/>
                                          </p:val>
                                        </p:tav>
                                      </p:tavLst>
                                    </p:anim>
                                    <p:anim calcmode="lin" valueType="num">
                                      <p:cBhvr additive="base">
                                        <p:cTn id="8" dur="500" fill="hold">
                                          <p:stCondLst>
                                            <p:cond delay="0"/>
                                          </p:stCondLst>
                                        </p:cTn>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p:txStyles>
    <p:titleStyle>
      <a:lvl1pPr algn="l" rtl="1" fontAlgn="base">
        <a:spcBef>
          <a:spcPct val="0"/>
        </a:spcBef>
        <a:spcAft>
          <a:spcPct val="0"/>
        </a:spcAft>
        <a:defRPr sz="3600">
          <a:solidFill>
            <a:schemeClr val="tx2"/>
          </a:solidFill>
          <a:latin typeface="+mj-lt"/>
          <a:ea typeface="+mj-ea"/>
          <a:cs typeface="+mj-cs"/>
        </a:defRPr>
      </a:lvl1pPr>
      <a:lvl2pPr algn="l" rtl="1" fontAlgn="base">
        <a:spcBef>
          <a:spcPct val="0"/>
        </a:spcBef>
        <a:spcAft>
          <a:spcPct val="0"/>
        </a:spcAft>
        <a:defRPr sz="3600">
          <a:solidFill>
            <a:schemeClr val="tx2"/>
          </a:solidFill>
          <a:latin typeface="Tahoma" pitchFamily="34" charset="0"/>
          <a:cs typeface="Arial" pitchFamily="34" charset="0"/>
        </a:defRPr>
      </a:lvl2pPr>
      <a:lvl3pPr algn="l" rtl="1" fontAlgn="base">
        <a:spcBef>
          <a:spcPct val="0"/>
        </a:spcBef>
        <a:spcAft>
          <a:spcPct val="0"/>
        </a:spcAft>
        <a:defRPr sz="3600">
          <a:solidFill>
            <a:schemeClr val="tx2"/>
          </a:solidFill>
          <a:latin typeface="Tahoma" pitchFamily="34" charset="0"/>
          <a:cs typeface="Arial" pitchFamily="34" charset="0"/>
        </a:defRPr>
      </a:lvl3pPr>
      <a:lvl4pPr algn="l" rtl="1" fontAlgn="base">
        <a:spcBef>
          <a:spcPct val="0"/>
        </a:spcBef>
        <a:spcAft>
          <a:spcPct val="0"/>
        </a:spcAft>
        <a:defRPr sz="3600">
          <a:solidFill>
            <a:schemeClr val="tx2"/>
          </a:solidFill>
          <a:latin typeface="Tahoma" pitchFamily="34" charset="0"/>
          <a:cs typeface="Arial" pitchFamily="34" charset="0"/>
        </a:defRPr>
      </a:lvl4pPr>
      <a:lvl5pPr algn="l" rtl="1" fontAlgn="base">
        <a:spcBef>
          <a:spcPct val="0"/>
        </a:spcBef>
        <a:spcAft>
          <a:spcPct val="0"/>
        </a:spcAft>
        <a:defRPr sz="3600">
          <a:solidFill>
            <a:schemeClr val="tx2"/>
          </a:solidFill>
          <a:latin typeface="Tahoma" pitchFamily="34" charset="0"/>
          <a:cs typeface="Arial" pitchFamily="34" charset="0"/>
        </a:defRPr>
      </a:lvl5pPr>
      <a:lvl6pPr marL="457200" algn="l" rtl="1" eaLnBrk="1" fontAlgn="base" hangingPunct="1">
        <a:spcBef>
          <a:spcPct val="0"/>
        </a:spcBef>
        <a:spcAft>
          <a:spcPct val="0"/>
        </a:spcAft>
        <a:defRPr sz="3600">
          <a:solidFill>
            <a:schemeClr val="tx2"/>
          </a:solidFill>
          <a:latin typeface="Tahoma" pitchFamily="34" charset="0"/>
          <a:cs typeface="Arial" pitchFamily="34" charset="0"/>
        </a:defRPr>
      </a:lvl6pPr>
      <a:lvl7pPr marL="914400" algn="l" rtl="1" eaLnBrk="1" fontAlgn="base" hangingPunct="1">
        <a:spcBef>
          <a:spcPct val="0"/>
        </a:spcBef>
        <a:spcAft>
          <a:spcPct val="0"/>
        </a:spcAft>
        <a:defRPr sz="3600">
          <a:solidFill>
            <a:schemeClr val="tx2"/>
          </a:solidFill>
          <a:latin typeface="Tahoma" pitchFamily="34" charset="0"/>
          <a:cs typeface="Arial" pitchFamily="34" charset="0"/>
        </a:defRPr>
      </a:lvl7pPr>
      <a:lvl8pPr marL="1371600" algn="l" rtl="1" eaLnBrk="1" fontAlgn="base" hangingPunct="1">
        <a:spcBef>
          <a:spcPct val="0"/>
        </a:spcBef>
        <a:spcAft>
          <a:spcPct val="0"/>
        </a:spcAft>
        <a:defRPr sz="3600">
          <a:solidFill>
            <a:schemeClr val="tx2"/>
          </a:solidFill>
          <a:latin typeface="Tahoma" pitchFamily="34" charset="0"/>
          <a:cs typeface="Arial" pitchFamily="34" charset="0"/>
        </a:defRPr>
      </a:lvl8pPr>
      <a:lvl9pPr marL="1828800" algn="l" rtl="1" eaLnBrk="1" fontAlgn="base" hangingPunct="1">
        <a:spcBef>
          <a:spcPct val="0"/>
        </a:spcBef>
        <a:spcAft>
          <a:spcPct val="0"/>
        </a:spcAft>
        <a:defRPr sz="3600">
          <a:solidFill>
            <a:schemeClr val="tx2"/>
          </a:solidFill>
          <a:latin typeface="Tahoma" pitchFamily="34" charset="0"/>
          <a:cs typeface="Arial" pitchFamily="34" charset="0"/>
        </a:defRPr>
      </a:lvl9pPr>
    </p:titleStyle>
    <p:bodyStyle>
      <a:lvl1pPr marL="342900" indent="-342900" algn="r" rtl="1" fontAlgn="base">
        <a:spcBef>
          <a:spcPct val="20000"/>
        </a:spcBef>
        <a:spcAft>
          <a:spcPct val="0"/>
        </a:spcAft>
        <a:buClr>
          <a:schemeClr val="accent1"/>
        </a:buClr>
        <a:buChar char="•"/>
        <a:defRPr sz="3200">
          <a:solidFill>
            <a:schemeClr val="tx1"/>
          </a:solidFill>
          <a:latin typeface="+mn-lt"/>
          <a:ea typeface="+mn-ea"/>
          <a:cs typeface="+mn-cs"/>
        </a:defRPr>
      </a:lvl1pPr>
      <a:lvl2pPr marL="742950" indent="-285750" algn="r" rtl="1" fontAlgn="base">
        <a:spcBef>
          <a:spcPct val="20000"/>
        </a:spcBef>
        <a:spcAft>
          <a:spcPct val="0"/>
        </a:spcAft>
        <a:buClr>
          <a:schemeClr val="hlink"/>
        </a:buClr>
        <a:buChar char="–"/>
        <a:defRPr sz="2800">
          <a:solidFill>
            <a:schemeClr val="tx1"/>
          </a:solidFill>
          <a:latin typeface="+mn-lt"/>
          <a:cs typeface="+mn-cs"/>
        </a:defRPr>
      </a:lvl2pPr>
      <a:lvl3pPr marL="1143000" indent="-228600" algn="r" rtl="1" fontAlgn="base">
        <a:spcBef>
          <a:spcPct val="20000"/>
        </a:spcBef>
        <a:spcAft>
          <a:spcPct val="0"/>
        </a:spcAft>
        <a:buClr>
          <a:schemeClr val="accent1"/>
        </a:buClr>
        <a:buChar char="•"/>
        <a:defRPr sz="2400">
          <a:solidFill>
            <a:schemeClr val="tx1"/>
          </a:solidFill>
          <a:latin typeface="+mn-lt"/>
          <a:cs typeface="+mn-cs"/>
        </a:defRPr>
      </a:lvl3pPr>
      <a:lvl4pPr marL="1600200" indent="-228600" algn="r" rtl="1" fontAlgn="base">
        <a:spcBef>
          <a:spcPct val="20000"/>
        </a:spcBef>
        <a:spcAft>
          <a:spcPct val="0"/>
        </a:spcAft>
        <a:buClr>
          <a:schemeClr val="folHlink"/>
        </a:buClr>
        <a:buChar char="–"/>
        <a:defRPr sz="2000">
          <a:solidFill>
            <a:schemeClr val="tx1"/>
          </a:solidFill>
          <a:latin typeface="+mn-lt"/>
          <a:cs typeface="+mn-cs"/>
        </a:defRPr>
      </a:lvl4pPr>
      <a:lvl5pPr marL="2057400" indent="-228600" algn="r" rtl="1" fontAlgn="base">
        <a:spcBef>
          <a:spcPct val="20000"/>
        </a:spcBef>
        <a:spcAft>
          <a:spcPct val="0"/>
        </a:spcAft>
        <a:buClr>
          <a:schemeClr val="accent1"/>
        </a:buClr>
        <a:buChar char="»"/>
        <a:defRPr sz="2000">
          <a:solidFill>
            <a:schemeClr val="tx1"/>
          </a:solidFill>
          <a:latin typeface="+mn-lt"/>
          <a:cs typeface="+mn-cs"/>
        </a:defRPr>
      </a:lvl5pPr>
      <a:lvl6pPr marL="2514600" indent="-228600" algn="r" rtl="1" eaLnBrk="1" fontAlgn="base" hangingPunct="1">
        <a:spcBef>
          <a:spcPct val="20000"/>
        </a:spcBef>
        <a:spcAft>
          <a:spcPct val="0"/>
        </a:spcAft>
        <a:buClr>
          <a:schemeClr val="accent1"/>
        </a:buClr>
        <a:buChar char="»"/>
        <a:defRPr sz="2000">
          <a:solidFill>
            <a:schemeClr val="tx1"/>
          </a:solidFill>
          <a:latin typeface="+mn-lt"/>
          <a:cs typeface="+mn-cs"/>
        </a:defRPr>
      </a:lvl6pPr>
      <a:lvl7pPr marL="2971800" indent="-228600" algn="r" rtl="1" eaLnBrk="1" fontAlgn="base" hangingPunct="1">
        <a:spcBef>
          <a:spcPct val="20000"/>
        </a:spcBef>
        <a:spcAft>
          <a:spcPct val="0"/>
        </a:spcAft>
        <a:buClr>
          <a:schemeClr val="accent1"/>
        </a:buClr>
        <a:buChar char="»"/>
        <a:defRPr sz="2000">
          <a:solidFill>
            <a:schemeClr val="tx1"/>
          </a:solidFill>
          <a:latin typeface="+mn-lt"/>
          <a:cs typeface="+mn-cs"/>
        </a:defRPr>
      </a:lvl7pPr>
      <a:lvl8pPr marL="3429000" indent="-228600" algn="r" rtl="1" eaLnBrk="1" fontAlgn="base" hangingPunct="1">
        <a:spcBef>
          <a:spcPct val="20000"/>
        </a:spcBef>
        <a:spcAft>
          <a:spcPct val="0"/>
        </a:spcAft>
        <a:buClr>
          <a:schemeClr val="accent1"/>
        </a:buClr>
        <a:buChar char="»"/>
        <a:defRPr sz="2000">
          <a:solidFill>
            <a:schemeClr val="tx1"/>
          </a:solidFill>
          <a:latin typeface="+mn-lt"/>
          <a:cs typeface="+mn-cs"/>
        </a:defRPr>
      </a:lvl8pPr>
      <a:lvl9pPr marL="3886200" indent="-228600" algn="r" rtl="1" eaLnBrk="1" fontAlgn="base" hangingPunct="1">
        <a:spcBef>
          <a:spcPct val="20000"/>
        </a:spcBef>
        <a:spcAft>
          <a:spcPct val="0"/>
        </a:spcAft>
        <a:buClr>
          <a:schemeClr val="accent1"/>
        </a:buClr>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221A2C"/>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dirty="0" smtClean="0">
                <a:solidFill>
                  <a:srgbClr val="FFE341"/>
                </a:solidFill>
                <a:latin typeface="+mn-lt"/>
                <a:cs typeface="+mn-cs"/>
              </a:defRPr>
            </a:lvl1pPr>
          </a:lstStyle>
          <a:p>
            <a:pPr>
              <a:defRPr/>
            </a:pPr>
            <a:r>
              <a:rPr lang="en-US" dirty="0" smtClean="0"/>
              <a:t>23-27 AUGUST 2015</a:t>
            </a:r>
            <a:endParaRPr lang="he-I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1" fontAlgn="auto">
              <a:spcBef>
                <a:spcPts val="0"/>
              </a:spcBef>
              <a:spcAft>
                <a:spcPts val="0"/>
              </a:spcAft>
              <a:defRPr sz="1200" dirty="0" smtClean="0">
                <a:solidFill>
                  <a:srgbClr val="FFE341"/>
                </a:solidFill>
                <a:latin typeface="+mn-lt"/>
                <a:cs typeface="+mn-cs"/>
              </a:defRPr>
            </a:lvl1pPr>
          </a:lstStyle>
          <a:p>
            <a:pPr>
              <a:defRPr/>
            </a:pPr>
            <a:r>
              <a:rPr lang="en-US" dirty="0" smtClean="0"/>
              <a:t>Batya Amit, ATEE, GLASGOW</a:t>
            </a:r>
            <a:endParaRPr lang="he-IL"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FE341"/>
                </a:solidFill>
                <a:latin typeface="+mn-lt"/>
                <a:cs typeface="+mn-cs"/>
              </a:defRPr>
            </a:lvl1pPr>
          </a:lstStyle>
          <a:p>
            <a:pPr>
              <a:defRPr/>
            </a:pPr>
            <a:fld id="{03E5A563-3A07-40BD-BA65-C89CFE733808}" type="slidenum">
              <a:rPr lang="he-IL"/>
              <a:pPr>
                <a:defRPr/>
              </a:pPr>
              <a:t>‹#›</a:t>
            </a:fld>
            <a:endParaRPr lang="he-IL" dirty="0"/>
          </a:p>
        </p:txBody>
      </p:sp>
    </p:spTree>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iming>
    <p:tnLst>
      <p:par>
        <p:cTn id="1" dur="indefinite" restart="never" nodeType="tmRoot"/>
      </p:par>
    </p:tnLst>
  </p:timing>
  <p:hf hdr="0"/>
  <p:txStyles>
    <p:titleStyle>
      <a:lvl1pPr algn="ctr" rtl="1" fontAlgn="base">
        <a:spcBef>
          <a:spcPct val="0"/>
        </a:spcBef>
        <a:spcAft>
          <a:spcPct val="0"/>
        </a:spcAft>
        <a:defRPr sz="4000" kern="1200">
          <a:solidFill>
            <a:srgbClr val="FFE341"/>
          </a:solidFill>
          <a:latin typeface="Arial" pitchFamily="34" charset="0"/>
          <a:ea typeface="+mj-ea"/>
          <a:cs typeface="Arial" pitchFamily="34" charset="0"/>
        </a:defRPr>
      </a:lvl1pPr>
      <a:lvl2pPr algn="ctr" rtl="1" fontAlgn="base">
        <a:spcBef>
          <a:spcPct val="0"/>
        </a:spcBef>
        <a:spcAft>
          <a:spcPct val="0"/>
        </a:spcAft>
        <a:defRPr sz="4000">
          <a:solidFill>
            <a:srgbClr val="FFE341"/>
          </a:solidFill>
          <a:latin typeface="Arial" charset="0"/>
          <a:cs typeface="Arial" charset="0"/>
        </a:defRPr>
      </a:lvl2pPr>
      <a:lvl3pPr algn="ctr" rtl="1" fontAlgn="base">
        <a:spcBef>
          <a:spcPct val="0"/>
        </a:spcBef>
        <a:spcAft>
          <a:spcPct val="0"/>
        </a:spcAft>
        <a:defRPr sz="4000">
          <a:solidFill>
            <a:srgbClr val="FFE341"/>
          </a:solidFill>
          <a:latin typeface="Arial" charset="0"/>
          <a:cs typeface="Arial" charset="0"/>
        </a:defRPr>
      </a:lvl3pPr>
      <a:lvl4pPr algn="ctr" rtl="1" fontAlgn="base">
        <a:spcBef>
          <a:spcPct val="0"/>
        </a:spcBef>
        <a:spcAft>
          <a:spcPct val="0"/>
        </a:spcAft>
        <a:defRPr sz="4000">
          <a:solidFill>
            <a:srgbClr val="FFE341"/>
          </a:solidFill>
          <a:latin typeface="Arial" charset="0"/>
          <a:cs typeface="Arial" charset="0"/>
        </a:defRPr>
      </a:lvl4pPr>
      <a:lvl5pPr algn="ctr" rtl="1" fontAlgn="base">
        <a:spcBef>
          <a:spcPct val="0"/>
        </a:spcBef>
        <a:spcAft>
          <a:spcPct val="0"/>
        </a:spcAft>
        <a:defRPr sz="4000">
          <a:solidFill>
            <a:srgbClr val="FFE341"/>
          </a:solidFill>
          <a:latin typeface="Arial" charset="0"/>
          <a:cs typeface="Arial" charset="0"/>
        </a:defRPr>
      </a:lvl5pPr>
      <a:lvl6pPr marL="457200" algn="ctr" rtl="1" fontAlgn="base">
        <a:spcBef>
          <a:spcPct val="0"/>
        </a:spcBef>
        <a:spcAft>
          <a:spcPct val="0"/>
        </a:spcAft>
        <a:defRPr sz="4000">
          <a:solidFill>
            <a:srgbClr val="FFE341"/>
          </a:solidFill>
          <a:latin typeface="Arial" charset="0"/>
          <a:cs typeface="Arial" charset="0"/>
        </a:defRPr>
      </a:lvl6pPr>
      <a:lvl7pPr marL="914400" algn="ctr" rtl="1" fontAlgn="base">
        <a:spcBef>
          <a:spcPct val="0"/>
        </a:spcBef>
        <a:spcAft>
          <a:spcPct val="0"/>
        </a:spcAft>
        <a:defRPr sz="4000">
          <a:solidFill>
            <a:srgbClr val="FFE341"/>
          </a:solidFill>
          <a:latin typeface="Arial" charset="0"/>
          <a:cs typeface="Arial" charset="0"/>
        </a:defRPr>
      </a:lvl7pPr>
      <a:lvl8pPr marL="1371600" algn="ctr" rtl="1" fontAlgn="base">
        <a:spcBef>
          <a:spcPct val="0"/>
        </a:spcBef>
        <a:spcAft>
          <a:spcPct val="0"/>
        </a:spcAft>
        <a:defRPr sz="4000">
          <a:solidFill>
            <a:srgbClr val="FFE341"/>
          </a:solidFill>
          <a:latin typeface="Arial" charset="0"/>
          <a:cs typeface="Arial" charset="0"/>
        </a:defRPr>
      </a:lvl8pPr>
      <a:lvl9pPr marL="1828800" algn="ctr" rtl="1" fontAlgn="base">
        <a:spcBef>
          <a:spcPct val="0"/>
        </a:spcBef>
        <a:spcAft>
          <a:spcPct val="0"/>
        </a:spcAft>
        <a:defRPr sz="4000">
          <a:solidFill>
            <a:srgbClr val="FFE341"/>
          </a:solidFill>
          <a:latin typeface="Arial" charset="0"/>
          <a:cs typeface="Arial" charset="0"/>
        </a:defRPr>
      </a:lvl9pPr>
    </p:titleStyle>
    <p:bodyStyle>
      <a:lvl1pPr marL="342900" indent="-342900" algn="r" rtl="1" fontAlgn="base">
        <a:spcBef>
          <a:spcPct val="20000"/>
        </a:spcBef>
        <a:spcAft>
          <a:spcPct val="0"/>
        </a:spcAft>
        <a:buClr>
          <a:srgbClr val="E46C0A"/>
        </a:buClr>
        <a:buSzPct val="50000"/>
        <a:buFont typeface="Wingdings" pitchFamily="2" charset="2"/>
        <a:buChar char="q"/>
        <a:defRPr sz="3200" kern="1200">
          <a:solidFill>
            <a:schemeClr val="tx2"/>
          </a:solidFill>
          <a:latin typeface="Arial" pitchFamily="34" charset="0"/>
          <a:ea typeface="+mn-ea"/>
          <a:cs typeface="Arial" pitchFamily="34" charset="0"/>
        </a:defRPr>
      </a:lvl1pPr>
      <a:lvl2pPr marL="742950" indent="-285750" algn="r" rtl="1" fontAlgn="base">
        <a:spcBef>
          <a:spcPct val="20000"/>
        </a:spcBef>
        <a:spcAft>
          <a:spcPct val="0"/>
        </a:spcAft>
        <a:buClr>
          <a:srgbClr val="E46C0A"/>
        </a:buClr>
        <a:buSzPct val="50000"/>
        <a:buFont typeface="Wingdings" pitchFamily="2" charset="2"/>
        <a:buChar char="q"/>
        <a:defRPr sz="2800" kern="1200">
          <a:solidFill>
            <a:schemeClr val="tx2"/>
          </a:solidFill>
          <a:latin typeface="+mn-lt"/>
          <a:ea typeface="+mn-ea"/>
          <a:cs typeface="Arial" charset="0"/>
        </a:defRPr>
      </a:lvl2pPr>
      <a:lvl3pPr marL="1143000" indent="-228600" algn="r" rtl="1" fontAlgn="base">
        <a:spcBef>
          <a:spcPct val="20000"/>
        </a:spcBef>
        <a:spcAft>
          <a:spcPct val="0"/>
        </a:spcAft>
        <a:buClr>
          <a:srgbClr val="E46C0A"/>
        </a:buClr>
        <a:buSzPct val="50000"/>
        <a:buFont typeface="Wingdings" pitchFamily="2" charset="2"/>
        <a:buChar char="q"/>
        <a:defRPr sz="2400" kern="1200">
          <a:solidFill>
            <a:schemeClr val="tx2"/>
          </a:solidFill>
          <a:latin typeface="+mn-lt"/>
          <a:ea typeface="+mn-ea"/>
          <a:cs typeface="Arial" charset="0"/>
        </a:defRPr>
      </a:lvl3pPr>
      <a:lvl4pPr marL="1600200" indent="-228600" algn="r" rtl="1" fontAlgn="base">
        <a:spcBef>
          <a:spcPct val="20000"/>
        </a:spcBef>
        <a:spcAft>
          <a:spcPct val="0"/>
        </a:spcAft>
        <a:buClr>
          <a:srgbClr val="E46C0A"/>
        </a:buClr>
        <a:buSzPct val="50000"/>
        <a:buFont typeface="Wingdings" pitchFamily="2" charset="2"/>
        <a:buChar char="q"/>
        <a:defRPr sz="2000" kern="1200">
          <a:solidFill>
            <a:schemeClr val="tx2"/>
          </a:solidFill>
          <a:latin typeface="+mn-lt"/>
          <a:ea typeface="+mn-ea"/>
          <a:cs typeface="Arial" charset="0"/>
        </a:defRPr>
      </a:lvl4pPr>
      <a:lvl5pPr marL="2057400" indent="-228600" algn="r" rtl="1" fontAlgn="base">
        <a:spcBef>
          <a:spcPct val="20000"/>
        </a:spcBef>
        <a:spcAft>
          <a:spcPct val="0"/>
        </a:spcAft>
        <a:buClr>
          <a:srgbClr val="E46C0A"/>
        </a:buClr>
        <a:buSzPct val="50000"/>
        <a:buFont typeface="Wingdings" pitchFamily="2" charset="2"/>
        <a:buChar char="q"/>
        <a:defRPr sz="2000" kern="1200">
          <a:solidFill>
            <a:schemeClr val="tx2"/>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hyperlink" Target="http://mathworld.wolfram.com/Colon.html" TargetMode="External"/><Relationship Id="rId13" Type="http://schemas.openxmlformats.org/officeDocument/2006/relationships/hyperlink" Target="http://mathworld.wolfram.com/RatioDistribution.html" TargetMode="External"/><Relationship Id="rId3" Type="http://schemas.openxmlformats.org/officeDocument/2006/relationships/hyperlink" Target="http://mathworld.wolfram.com/Denominator.html" TargetMode="External"/><Relationship Id="rId7" Type="http://schemas.openxmlformats.org/officeDocument/2006/relationships/hyperlink" Target="http://mathworld.wolfram.com/RationalNumber.html" TargetMode="External"/><Relationship Id="rId12" Type="http://schemas.openxmlformats.org/officeDocument/2006/relationships/hyperlink" Target="http://mathworld.wolfram.com/Proportional.html" TargetMode="External"/><Relationship Id="rId2" Type="http://schemas.openxmlformats.org/officeDocument/2006/relationships/hyperlink" Target="http://mathworld.wolfram.com/Numerator.html" TargetMode="External"/><Relationship Id="rId16"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hyperlink" Target="http://mathworld.wolfram.com/Integer.html" TargetMode="External"/><Relationship Id="rId11" Type="http://schemas.openxmlformats.org/officeDocument/2006/relationships/hyperlink" Target="http://mathworld.wolfram.com/Fraction.html" TargetMode="External"/><Relationship Id="rId5" Type="http://schemas.openxmlformats.org/officeDocument/2006/relationships/hyperlink" Target="http://mathworld.wolfram.com/Odds.html" TargetMode="External"/><Relationship Id="rId15" Type="http://schemas.openxmlformats.org/officeDocument/2006/relationships/hyperlink" Target="http://mathworld.wolfram.com/RatioTest.html" TargetMode="External"/><Relationship Id="rId10" Type="http://schemas.openxmlformats.org/officeDocument/2006/relationships/hyperlink" Target="http://mathworld.wolfram.com/Division.html" TargetMode="External"/><Relationship Id="rId4" Type="http://schemas.openxmlformats.org/officeDocument/2006/relationships/hyperlink" Target="http://mathworld.wolfram.com/Quotient.html" TargetMode="External"/><Relationship Id="rId9" Type="http://schemas.openxmlformats.org/officeDocument/2006/relationships/hyperlink" Target="http://mathworld.wolfram.com/ConstantofProportionality.html" TargetMode="External"/><Relationship Id="rId14" Type="http://schemas.openxmlformats.org/officeDocument/2006/relationships/hyperlink" Target="http://mathworld.wolfram.com/RatioofMagnification.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mathworld.wolfram.com/ConstantofProportionality.html"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mathworld.wolfram.com/ReducedFraction.html" TargetMode="External"/><Relationship Id="rId3" Type="http://schemas.openxmlformats.org/officeDocument/2006/relationships/hyperlink" Target="http://mathworld.wolfram.com/RationalNumber.html" TargetMode="External"/><Relationship Id="rId7" Type="http://schemas.openxmlformats.org/officeDocument/2006/relationships/hyperlink" Target="http://mathworld.wolfram.com/ProperFraction.html" TargetMode="Externa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hyperlink" Target="http://mathworld.wolfram.com/Solidus.html" TargetMode="External"/><Relationship Id="rId5" Type="http://schemas.openxmlformats.org/officeDocument/2006/relationships/hyperlink" Target="http://mathworld.wolfram.com/Denominator.html" TargetMode="External"/><Relationship Id="rId10" Type="http://schemas.openxmlformats.org/officeDocument/2006/relationships/image" Target="../media/image3.wmf"/><Relationship Id="rId4" Type="http://schemas.openxmlformats.org/officeDocument/2006/relationships/hyperlink" Target="http://mathworld.wolfram.com/Numerator.html" TargetMode="External"/><Relationship Id="rId9"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9144000" cy="1470025"/>
          </a:xfrm>
        </p:spPr>
        <p:txBody>
          <a:bodyPr rtlCol="0">
            <a:normAutofit fontScale="90000"/>
          </a:bodyPr>
          <a:lstStyle/>
          <a:p>
            <a:pPr rtl="0">
              <a:lnSpc>
                <a:spcPct val="125000"/>
              </a:lnSpc>
              <a:spcBef>
                <a:spcPct val="50000"/>
              </a:spcBef>
              <a:defRPr/>
            </a:pPr>
            <a:r>
              <a:rPr lang="en-US" dirty="0">
                <a:solidFill>
                  <a:srgbClr val="FFC000"/>
                </a:solidFill>
              </a:rPr>
              <a:t>Investigating </a:t>
            </a:r>
            <a:r>
              <a:rPr lang="en-US" dirty="0" smtClean="0">
                <a:solidFill>
                  <a:srgbClr val="FFC000"/>
                </a:solidFill>
              </a:rPr>
              <a:t>Representations </a:t>
            </a:r>
            <a:r>
              <a:rPr lang="en-US" dirty="0">
                <a:solidFill>
                  <a:srgbClr val="FFC000"/>
                </a:solidFill>
              </a:rPr>
              <a:t>of </a:t>
            </a:r>
            <a:r>
              <a:rPr lang="en-US" dirty="0" smtClean="0">
                <a:solidFill>
                  <a:srgbClr val="FFC000"/>
                </a:solidFill>
              </a:rPr>
              <a:t>Ratio- </a:t>
            </a:r>
            <a:r>
              <a:rPr lang="en-GB" dirty="0"/>
              <a:t>among </a:t>
            </a:r>
            <a:r>
              <a:rPr lang="en-GB" dirty="0" smtClean="0"/>
              <a:t>mentors </a:t>
            </a:r>
            <a:r>
              <a:rPr lang="en-GB" dirty="0"/>
              <a:t>&amp; teachers involved in </a:t>
            </a:r>
            <a:r>
              <a:rPr lang="en-GB" dirty="0" smtClean="0"/>
              <a:t>HS-mathematics </a:t>
            </a:r>
            <a:r>
              <a:rPr lang="en-GB" dirty="0"/>
              <a:t>teacher training in Israel </a:t>
            </a:r>
            <a:r>
              <a:rPr lang="en-GB" dirty="0" smtClean="0"/>
              <a:t>: </a:t>
            </a:r>
            <a:r>
              <a:rPr lang="en-US" dirty="0" smtClean="0">
                <a:solidFill>
                  <a:srgbClr val="FFC000"/>
                </a:solidFill>
              </a:rPr>
              <a:t>Implications </a:t>
            </a:r>
            <a:r>
              <a:rPr lang="en-US" dirty="0">
                <a:solidFill>
                  <a:srgbClr val="FFC000"/>
                </a:solidFill>
              </a:rPr>
              <a:t>for </a:t>
            </a:r>
            <a:r>
              <a:rPr lang="en-US" dirty="0" smtClean="0">
                <a:solidFill>
                  <a:srgbClr val="FFC000"/>
                </a:solidFill>
              </a:rPr>
              <a:t>Teacher Education </a:t>
            </a:r>
            <a:endParaRPr lang="en-US" dirty="0">
              <a:solidFill>
                <a:srgbClr val="FFC000"/>
              </a:solidFill>
              <a:effectLst>
                <a:outerShdw blurRad="38100" dist="38100" dir="2700000" algn="tl">
                  <a:srgbClr val="000000"/>
                </a:outerShdw>
              </a:effectLst>
            </a:endParaRPr>
          </a:p>
        </p:txBody>
      </p:sp>
      <p:sp>
        <p:nvSpPr>
          <p:cNvPr id="3" name="Subtitle 2"/>
          <p:cNvSpPr>
            <a:spLocks noGrp="1"/>
          </p:cNvSpPr>
          <p:nvPr>
            <p:ph type="subTitle" idx="1"/>
          </p:nvPr>
        </p:nvSpPr>
        <p:spPr>
          <a:xfrm>
            <a:off x="762000" y="4038600"/>
            <a:ext cx="7772400" cy="1752600"/>
          </a:xfrm>
        </p:spPr>
        <p:txBody>
          <a:bodyPr rtlCol="0">
            <a:noAutofit/>
          </a:bodyPr>
          <a:lstStyle/>
          <a:p>
            <a:pPr fontAlgn="auto">
              <a:spcAft>
                <a:spcPts val="0"/>
              </a:spcAft>
              <a:buClr>
                <a:schemeClr val="accent6">
                  <a:lumMod val="75000"/>
                </a:schemeClr>
              </a:buClr>
              <a:defRPr/>
            </a:pPr>
            <a:r>
              <a:rPr lang="en-US" sz="2400" dirty="0" smtClean="0">
                <a:solidFill>
                  <a:schemeClr val="accent1">
                    <a:lumMod val="40000"/>
                    <a:lumOff val="60000"/>
                  </a:schemeClr>
                </a:solidFill>
              </a:rPr>
              <a:t>Batya Amit</a:t>
            </a:r>
          </a:p>
          <a:p>
            <a:pPr fontAlgn="auto">
              <a:spcAft>
                <a:spcPts val="0"/>
              </a:spcAft>
              <a:buClr>
                <a:schemeClr val="accent6">
                  <a:lumMod val="75000"/>
                </a:schemeClr>
              </a:buClr>
              <a:defRPr/>
            </a:pPr>
            <a:r>
              <a:rPr lang="en-GB" sz="2400" dirty="0">
                <a:solidFill>
                  <a:schemeClr val="accent1">
                    <a:lumMod val="40000"/>
                    <a:lumOff val="60000"/>
                  </a:schemeClr>
                </a:solidFill>
              </a:rPr>
              <a:t>Levinsky College of Education</a:t>
            </a:r>
            <a:endParaRPr lang="en-US" sz="2400" dirty="0">
              <a:solidFill>
                <a:schemeClr val="accent1">
                  <a:lumMod val="40000"/>
                  <a:lumOff val="60000"/>
                </a:schemeClr>
              </a:solidFill>
            </a:endParaRPr>
          </a:p>
          <a:p>
            <a:pPr fontAlgn="auto">
              <a:spcAft>
                <a:spcPts val="0"/>
              </a:spcAft>
              <a:buClr>
                <a:schemeClr val="accent6">
                  <a:lumMod val="75000"/>
                </a:schemeClr>
              </a:buClr>
              <a:defRPr/>
            </a:pPr>
            <a:r>
              <a:rPr lang="en-GB" sz="2400" dirty="0">
                <a:solidFill>
                  <a:schemeClr val="accent1">
                    <a:lumMod val="40000"/>
                    <a:lumOff val="60000"/>
                  </a:schemeClr>
                </a:solidFill>
              </a:rPr>
              <a:t>Tel Aviv, Israel</a:t>
            </a:r>
            <a:endParaRPr lang="en-US" sz="2400" dirty="0">
              <a:solidFill>
                <a:schemeClr val="accent1">
                  <a:lumMod val="40000"/>
                  <a:lumOff val="60000"/>
                </a:schemeClr>
              </a:solidFill>
            </a:endParaRPr>
          </a:p>
          <a:p>
            <a:pPr fontAlgn="auto">
              <a:spcAft>
                <a:spcPts val="0"/>
              </a:spcAft>
              <a:buClr>
                <a:schemeClr val="accent6">
                  <a:lumMod val="75000"/>
                </a:schemeClr>
              </a:buClr>
              <a:defRPr/>
            </a:pPr>
            <a:endParaRPr lang="en-US" sz="2400" dirty="0" smtClean="0">
              <a:solidFill>
                <a:schemeClr val="accent1">
                  <a:lumMod val="40000"/>
                  <a:lumOff val="60000"/>
                </a:schemeClr>
              </a:solidFill>
            </a:endParaRPr>
          </a:p>
          <a:p>
            <a:pPr rtl="0" fontAlgn="auto">
              <a:spcAft>
                <a:spcPts val="0"/>
              </a:spcAft>
              <a:buClr>
                <a:schemeClr val="accent6">
                  <a:lumMod val="75000"/>
                </a:schemeClr>
              </a:buClr>
              <a:defRPr/>
            </a:pPr>
            <a:r>
              <a:rPr lang="en-US" sz="1800" dirty="0" smtClean="0">
                <a:solidFill>
                  <a:schemeClr val="accent6">
                    <a:lumMod val="60000"/>
                    <a:lumOff val="40000"/>
                  </a:schemeClr>
                </a:solidFill>
              </a:rPr>
              <a:t>Association for Teachers Education in Europe </a:t>
            </a:r>
            <a:r>
              <a:rPr lang="en-US" sz="1800" dirty="0">
                <a:solidFill>
                  <a:schemeClr val="accent6">
                    <a:lumMod val="60000"/>
                    <a:lumOff val="40000"/>
                  </a:schemeClr>
                </a:solidFill>
              </a:rPr>
              <a:t>(ATEE) </a:t>
            </a:r>
          </a:p>
          <a:p>
            <a:pPr rtl="0" fontAlgn="auto">
              <a:spcAft>
                <a:spcPts val="0"/>
              </a:spcAft>
              <a:buClr>
                <a:schemeClr val="accent6">
                  <a:lumMod val="75000"/>
                </a:schemeClr>
              </a:buClr>
              <a:defRPr/>
            </a:pPr>
            <a:r>
              <a:rPr lang="en-US" sz="1800" dirty="0" smtClean="0">
                <a:solidFill>
                  <a:schemeClr val="accent6">
                    <a:lumMod val="60000"/>
                    <a:lumOff val="40000"/>
                  </a:schemeClr>
                </a:solidFill>
              </a:rPr>
              <a:t>Glasgow, Scotland  23-27 </a:t>
            </a:r>
            <a:r>
              <a:rPr lang="en-US" sz="1800" dirty="0">
                <a:solidFill>
                  <a:schemeClr val="accent6">
                    <a:lumMod val="60000"/>
                    <a:lumOff val="40000"/>
                  </a:schemeClr>
                </a:solidFill>
              </a:rPr>
              <a:t>Aug. </a:t>
            </a:r>
            <a:r>
              <a:rPr lang="en-US" sz="1800" dirty="0" smtClean="0">
                <a:solidFill>
                  <a:schemeClr val="accent6">
                    <a:lumMod val="60000"/>
                    <a:lumOff val="40000"/>
                  </a:schemeClr>
                </a:solidFill>
              </a:rPr>
              <a:t>2015</a:t>
            </a:r>
            <a:endParaRPr lang="en-US" sz="1800" dirty="0">
              <a:solidFill>
                <a:schemeClr val="accent6">
                  <a:lumMod val="60000"/>
                  <a:lumOff val="40000"/>
                </a:schemeClr>
              </a:solidFill>
            </a:endParaRPr>
          </a:p>
          <a:p>
            <a:pPr fontAlgn="auto">
              <a:spcAft>
                <a:spcPts val="0"/>
              </a:spcAft>
              <a:buClr>
                <a:schemeClr val="accent6">
                  <a:lumMod val="75000"/>
                </a:schemeClr>
              </a:buClr>
              <a:defRPr/>
            </a:pPr>
            <a:endParaRPr lang="en-US" sz="2400" dirty="0" smtClean="0">
              <a:solidFill>
                <a:schemeClr val="accent1">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a:t>
            </a:r>
            <a:endParaRPr lang="en-US" dirty="0"/>
          </a:p>
        </p:txBody>
      </p:sp>
      <p:sp>
        <p:nvSpPr>
          <p:cNvPr id="3" name="Content Placeholder 2"/>
          <p:cNvSpPr>
            <a:spLocks noGrp="1"/>
          </p:cNvSpPr>
          <p:nvPr>
            <p:ph idx="1"/>
          </p:nvPr>
        </p:nvSpPr>
        <p:spPr/>
        <p:txBody>
          <a:bodyPr/>
          <a:lstStyle/>
          <a:p>
            <a:r>
              <a:rPr lang="he-IL" dirty="0" smtClean="0">
                <a:solidFill>
                  <a:srgbClr val="FFC000"/>
                </a:solidFill>
              </a:rPr>
              <a:t>יחס</a:t>
            </a:r>
            <a:r>
              <a:rPr lang="he-IL" dirty="0" smtClean="0"/>
              <a:t>, פרופורציה</a:t>
            </a:r>
          </a:p>
          <a:p>
            <a:pPr algn="l" rtl="0"/>
            <a:r>
              <a:rPr lang="en-US" dirty="0"/>
              <a:t>attitude, relation, treatment ; (mathematics) </a:t>
            </a:r>
            <a:r>
              <a:rPr lang="en-US" dirty="0">
                <a:solidFill>
                  <a:srgbClr val="FFC000"/>
                </a:solidFill>
              </a:rPr>
              <a:t>ratio</a:t>
            </a:r>
            <a:r>
              <a:rPr lang="en-US" dirty="0"/>
              <a:t> ; </a:t>
            </a:r>
            <a:r>
              <a:rPr lang="en-US" dirty="0" smtClean="0"/>
              <a:t>(</a:t>
            </a:r>
            <a:r>
              <a:rPr lang="en-US" dirty="0"/>
              <a:t>T</a:t>
            </a:r>
            <a:r>
              <a:rPr lang="en-US" dirty="0" smtClean="0"/>
              <a:t>almudic</a:t>
            </a:r>
            <a:r>
              <a:rPr lang="en-US" dirty="0"/>
              <a:t>) breeding, pedigree, family background ; </a:t>
            </a:r>
            <a:r>
              <a:rPr lang="he-IL" dirty="0"/>
              <a:t>יחסים - </a:t>
            </a:r>
            <a:r>
              <a:rPr lang="en-US" dirty="0">
                <a:solidFill>
                  <a:schemeClr val="accent3"/>
                </a:solidFill>
              </a:rPr>
              <a:t>relations</a:t>
            </a:r>
            <a:r>
              <a:rPr lang="en-US" dirty="0"/>
              <a:t>, </a:t>
            </a:r>
            <a:r>
              <a:rPr lang="en-US" dirty="0">
                <a:solidFill>
                  <a:schemeClr val="accent3"/>
                </a:solidFill>
              </a:rPr>
              <a:t>interaction</a:t>
            </a:r>
            <a:r>
              <a:rPr lang="en-US" dirty="0"/>
              <a:t>, </a:t>
            </a:r>
            <a:r>
              <a:rPr lang="en-US" dirty="0" smtClean="0">
                <a:solidFill>
                  <a:schemeClr val="accent3"/>
                </a:solidFill>
              </a:rPr>
              <a:t>association</a:t>
            </a:r>
            <a:endParaRPr lang="he-IL" dirty="0" smtClean="0">
              <a:solidFill>
                <a:schemeClr val="accent3"/>
              </a:solidFill>
            </a:endParaRPr>
          </a:p>
          <a:p>
            <a:pPr algn="l" rtl="0"/>
            <a:r>
              <a:rPr lang="en-US" dirty="0"/>
              <a:t>to attribute, to </a:t>
            </a:r>
            <a:r>
              <a:rPr lang="en-US" dirty="0" smtClean="0"/>
              <a:t>ascribe</a:t>
            </a:r>
            <a:endParaRPr lang="he-IL" dirty="0" smtClean="0"/>
          </a:p>
          <a:p>
            <a:pPr algn="l" rtl="0"/>
            <a:r>
              <a:rPr lang="en-US" dirty="0"/>
              <a:t>to </a:t>
            </a:r>
            <a:r>
              <a:rPr lang="en-US" dirty="0" smtClean="0"/>
              <a:t>be attributed, </a:t>
            </a:r>
            <a:r>
              <a:rPr lang="en-US" dirty="0"/>
              <a:t>to </a:t>
            </a:r>
            <a:r>
              <a:rPr lang="en-US" dirty="0" smtClean="0"/>
              <a:t>be ascribed</a:t>
            </a:r>
            <a:endParaRPr lang="en-US"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10</a:t>
            </a:fld>
            <a:endParaRPr lang="he-IL" dirty="0"/>
          </a:p>
        </p:txBody>
      </p:sp>
    </p:spTree>
    <p:extLst>
      <p:ext uri="{BB962C8B-B14F-4D97-AF65-F5344CB8AC3E}">
        <p14:creationId xmlns:p14="http://schemas.microsoft.com/office/powerpoint/2010/main" val="4496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rtl="0"/>
            <a:r>
              <a:rPr lang="en-US" dirty="0" smtClean="0"/>
              <a:t>RATIO</a:t>
            </a:r>
            <a:br>
              <a:rPr lang="en-US" dirty="0" smtClean="0"/>
            </a:br>
            <a:endParaRPr lang="en-US" dirty="0"/>
          </a:p>
        </p:txBody>
      </p:sp>
      <p:sp>
        <p:nvSpPr>
          <p:cNvPr id="3" name="Content Placeholder 2"/>
          <p:cNvSpPr>
            <a:spLocks noGrp="1"/>
          </p:cNvSpPr>
          <p:nvPr>
            <p:ph idx="1"/>
          </p:nvPr>
        </p:nvSpPr>
        <p:spPr>
          <a:xfrm>
            <a:off x="457200" y="1189037"/>
            <a:ext cx="8534400" cy="4525963"/>
          </a:xfrm>
        </p:spPr>
        <p:txBody>
          <a:bodyPr/>
          <a:lstStyle/>
          <a:p>
            <a:pPr algn="l" rtl="0"/>
            <a:r>
              <a:rPr lang="en-US" sz="2800" dirty="0" smtClean="0"/>
              <a:t>The ratio of two numbers </a:t>
            </a:r>
            <a:r>
              <a:rPr lang="en-US" sz="2800" dirty="0" smtClean="0">
                <a:solidFill>
                  <a:srgbClr val="FFC000"/>
                </a:solidFill>
              </a:rPr>
              <a:t> r</a:t>
            </a:r>
            <a:r>
              <a:rPr lang="en-US" sz="2800" dirty="0" smtClean="0"/>
              <a:t> and </a:t>
            </a:r>
            <a:r>
              <a:rPr lang="en-US" sz="2800" dirty="0" smtClean="0">
                <a:solidFill>
                  <a:srgbClr val="FFC000"/>
                </a:solidFill>
              </a:rPr>
              <a:t>s</a:t>
            </a:r>
            <a:r>
              <a:rPr lang="en-US" sz="2800" dirty="0" smtClean="0"/>
              <a:t> is written as </a:t>
            </a:r>
            <a:r>
              <a:rPr lang="en-US" sz="2800" dirty="0" smtClean="0">
                <a:solidFill>
                  <a:srgbClr val="FFC000"/>
                </a:solidFill>
              </a:rPr>
              <a:t>r/s</a:t>
            </a:r>
            <a:r>
              <a:rPr lang="en-US" sz="2800" dirty="0" smtClean="0"/>
              <a:t> , where </a:t>
            </a:r>
            <a:r>
              <a:rPr lang="en-US" sz="2800" dirty="0" smtClean="0">
                <a:solidFill>
                  <a:srgbClr val="FFC000"/>
                </a:solidFill>
              </a:rPr>
              <a:t>r</a:t>
            </a:r>
            <a:r>
              <a:rPr lang="en-US" sz="2800" dirty="0" smtClean="0"/>
              <a:t> is the </a:t>
            </a:r>
            <a:r>
              <a:rPr lang="en-US" sz="2800" dirty="0" smtClean="0">
                <a:hlinkClick r:id="rId2"/>
              </a:rPr>
              <a:t>numerator</a:t>
            </a:r>
            <a:r>
              <a:rPr lang="en-US" sz="2800" dirty="0" smtClean="0"/>
              <a:t> and </a:t>
            </a:r>
            <a:r>
              <a:rPr lang="en-US" sz="2800" dirty="0" smtClean="0">
                <a:solidFill>
                  <a:srgbClr val="FFC000"/>
                </a:solidFill>
              </a:rPr>
              <a:t>s</a:t>
            </a:r>
            <a:r>
              <a:rPr lang="en-US" sz="2800" dirty="0" smtClean="0"/>
              <a:t> is the </a:t>
            </a:r>
            <a:r>
              <a:rPr lang="en-US" sz="2800" dirty="0" smtClean="0">
                <a:hlinkClick r:id="rId3"/>
              </a:rPr>
              <a:t>denominator</a:t>
            </a:r>
            <a:r>
              <a:rPr lang="en-US" sz="2800" dirty="0" smtClean="0"/>
              <a:t>. </a:t>
            </a:r>
          </a:p>
          <a:p>
            <a:pPr algn="l" rtl="0"/>
            <a:r>
              <a:rPr lang="en-US" sz="2800" dirty="0" smtClean="0"/>
              <a:t>The ratio of  </a:t>
            </a:r>
            <a:r>
              <a:rPr lang="en-US" sz="2800" dirty="0" smtClean="0">
                <a:solidFill>
                  <a:srgbClr val="FFC000"/>
                </a:solidFill>
              </a:rPr>
              <a:t>r</a:t>
            </a:r>
            <a:r>
              <a:rPr lang="en-US" sz="2800" dirty="0" smtClean="0"/>
              <a:t> to </a:t>
            </a:r>
            <a:r>
              <a:rPr lang="en-US" sz="2800" dirty="0" smtClean="0">
                <a:solidFill>
                  <a:srgbClr val="FFC000"/>
                </a:solidFill>
              </a:rPr>
              <a:t>s</a:t>
            </a:r>
            <a:r>
              <a:rPr lang="en-US" sz="2800" dirty="0" smtClean="0"/>
              <a:t> is equivalent to the </a:t>
            </a:r>
            <a:r>
              <a:rPr lang="en-US" sz="2800" dirty="0" smtClean="0">
                <a:hlinkClick r:id="rId4"/>
              </a:rPr>
              <a:t>quotient</a:t>
            </a:r>
            <a:r>
              <a:rPr lang="en-US" sz="2800" dirty="0" smtClean="0"/>
              <a:t> . Betting </a:t>
            </a:r>
            <a:r>
              <a:rPr lang="en-US" sz="2800" dirty="0" smtClean="0">
                <a:hlinkClick r:id="rId5"/>
              </a:rPr>
              <a:t>odds</a:t>
            </a:r>
            <a:r>
              <a:rPr lang="en-US" sz="2800" dirty="0" smtClean="0"/>
              <a:t> written as  correspond to. A number which can be expressed as a </a:t>
            </a:r>
            <a:r>
              <a:rPr lang="en-US" sz="2800" dirty="0" smtClean="0">
                <a:solidFill>
                  <a:srgbClr val="FFC000"/>
                </a:solidFill>
              </a:rPr>
              <a:t>ratio</a:t>
            </a:r>
            <a:r>
              <a:rPr lang="en-US" sz="2800" dirty="0" smtClean="0"/>
              <a:t> of </a:t>
            </a:r>
            <a:r>
              <a:rPr lang="en-US" sz="2800" dirty="0" smtClean="0">
                <a:hlinkClick r:id="rId6"/>
              </a:rPr>
              <a:t>integers</a:t>
            </a:r>
            <a:r>
              <a:rPr lang="en-US" sz="2800" dirty="0" smtClean="0"/>
              <a:t> is called a </a:t>
            </a:r>
            <a:r>
              <a:rPr lang="en-US" sz="2800" dirty="0" smtClean="0">
                <a:hlinkClick r:id="rId7"/>
              </a:rPr>
              <a:t>rational number</a:t>
            </a:r>
            <a:r>
              <a:rPr lang="en-US" sz="2800" dirty="0" smtClean="0"/>
              <a:t>.</a:t>
            </a:r>
          </a:p>
          <a:p>
            <a:pPr algn="l" rtl="0"/>
            <a:r>
              <a:rPr lang="en-US" sz="2400" b="1" dirty="0" smtClean="0"/>
              <a:t>SEE ALSO</a:t>
            </a:r>
            <a:r>
              <a:rPr lang="en-US" sz="2800" b="1" dirty="0" smtClean="0"/>
              <a:t>: </a:t>
            </a:r>
            <a:r>
              <a:rPr lang="en-US" sz="2800" dirty="0" smtClean="0">
                <a:hlinkClick r:id="rId8"/>
              </a:rPr>
              <a:t>Colon</a:t>
            </a:r>
            <a:r>
              <a:rPr lang="en-US" sz="2800" dirty="0" smtClean="0"/>
              <a:t>, </a:t>
            </a:r>
            <a:r>
              <a:rPr lang="en-US" sz="2800" dirty="0" smtClean="0">
                <a:hlinkClick r:id="rId9"/>
              </a:rPr>
              <a:t>Constant of Proportionality</a:t>
            </a:r>
            <a:r>
              <a:rPr lang="en-US" sz="2800" dirty="0" smtClean="0"/>
              <a:t>, </a:t>
            </a:r>
            <a:r>
              <a:rPr lang="en-US" sz="2800" dirty="0" smtClean="0">
                <a:hlinkClick r:id="rId3"/>
              </a:rPr>
              <a:t>Denominator</a:t>
            </a:r>
            <a:r>
              <a:rPr lang="en-US" sz="2800" dirty="0" smtClean="0"/>
              <a:t>, </a:t>
            </a:r>
            <a:r>
              <a:rPr lang="en-US" sz="2800" dirty="0" smtClean="0">
                <a:hlinkClick r:id="rId10"/>
              </a:rPr>
              <a:t>Division</a:t>
            </a:r>
            <a:r>
              <a:rPr lang="en-US" sz="2800" dirty="0" smtClean="0"/>
              <a:t>, </a:t>
            </a:r>
            <a:r>
              <a:rPr lang="en-US" sz="2800" dirty="0" smtClean="0">
                <a:hlinkClick r:id="rId11"/>
              </a:rPr>
              <a:t>Fraction</a:t>
            </a:r>
            <a:r>
              <a:rPr lang="en-US" sz="2800" dirty="0" smtClean="0"/>
              <a:t>, </a:t>
            </a:r>
            <a:r>
              <a:rPr lang="en-US" sz="2800" dirty="0" smtClean="0">
                <a:hlinkClick r:id="rId2"/>
              </a:rPr>
              <a:t>Numerator</a:t>
            </a:r>
            <a:r>
              <a:rPr lang="en-US" sz="2800" dirty="0" smtClean="0"/>
              <a:t>, </a:t>
            </a:r>
            <a:r>
              <a:rPr lang="en-US" sz="2800" dirty="0" smtClean="0">
                <a:hlinkClick r:id="rId5"/>
              </a:rPr>
              <a:t>Odds</a:t>
            </a:r>
            <a:r>
              <a:rPr lang="en-US" sz="2800" dirty="0" smtClean="0"/>
              <a:t>, </a:t>
            </a:r>
            <a:r>
              <a:rPr lang="en-US" sz="2800" dirty="0" smtClean="0">
                <a:hlinkClick r:id="rId12"/>
              </a:rPr>
              <a:t>Proportional</a:t>
            </a:r>
            <a:r>
              <a:rPr lang="en-US" sz="2800" dirty="0" smtClean="0"/>
              <a:t>, </a:t>
            </a:r>
            <a:r>
              <a:rPr lang="en-US" sz="2800" dirty="0" smtClean="0">
                <a:hlinkClick r:id="rId4"/>
              </a:rPr>
              <a:t>Quotient</a:t>
            </a:r>
            <a:r>
              <a:rPr lang="en-US" sz="2800" dirty="0" smtClean="0"/>
              <a:t>, </a:t>
            </a:r>
            <a:r>
              <a:rPr lang="en-US" sz="2800" dirty="0" smtClean="0">
                <a:hlinkClick r:id="rId13"/>
              </a:rPr>
              <a:t>Ratio Distribution</a:t>
            </a:r>
            <a:r>
              <a:rPr lang="en-US" sz="2800" dirty="0" smtClean="0"/>
              <a:t>, </a:t>
            </a:r>
            <a:r>
              <a:rPr lang="en-US" sz="2800" dirty="0" smtClean="0">
                <a:hlinkClick r:id="rId14"/>
              </a:rPr>
              <a:t>Ratio of Magnification</a:t>
            </a:r>
            <a:r>
              <a:rPr lang="en-US" sz="2800" dirty="0" smtClean="0"/>
              <a:t>, </a:t>
            </a:r>
            <a:r>
              <a:rPr lang="en-US" sz="2800" dirty="0" smtClean="0">
                <a:hlinkClick r:id="rId15"/>
              </a:rPr>
              <a:t>Ratio Test</a:t>
            </a:r>
            <a:r>
              <a:rPr lang="en-US" sz="2800" dirty="0" smtClean="0"/>
              <a:t>, </a:t>
            </a:r>
            <a:r>
              <a:rPr lang="en-US" sz="2800" dirty="0" smtClean="0">
                <a:hlinkClick r:id="rId7"/>
              </a:rPr>
              <a:t>Rational Number</a:t>
            </a:r>
            <a:endParaRPr lang="en-US" sz="2800" dirty="0" smtClean="0"/>
          </a:p>
          <a:p>
            <a:pPr marL="0" indent="0" algn="l" rtl="0">
              <a:buNone/>
            </a:pPr>
            <a:endParaRPr lang="en-US" sz="2400" dirty="0" smtClean="0"/>
          </a:p>
          <a:p>
            <a:pPr algn="l" rtl="0"/>
            <a:endParaRPr lang="en-US" sz="2800" dirty="0"/>
          </a:p>
        </p:txBody>
      </p:sp>
      <p:sp>
        <p:nvSpPr>
          <p:cNvPr id="4" name="Date Placeholder 3"/>
          <p:cNvSpPr>
            <a:spLocks noGrp="1"/>
          </p:cNvSpPr>
          <p:nvPr>
            <p:ph type="dt" sz="half" idx="10"/>
          </p:nvPr>
        </p:nvSpPr>
        <p:spPr>
          <a:xfrm>
            <a:off x="76200" y="6569075"/>
            <a:ext cx="2133600" cy="365125"/>
          </a:xfrm>
        </p:spPr>
        <p:txBody>
          <a:bodyPr/>
          <a:lstStyle/>
          <a:p>
            <a:pPr>
              <a:defRPr/>
            </a:pPr>
            <a:r>
              <a:rPr lang="en-US" dirty="0" smtClean="0"/>
              <a:t>23-27 AUGUST 2015</a:t>
            </a:r>
            <a:endParaRPr lang="he-IL" dirty="0"/>
          </a:p>
        </p:txBody>
      </p:sp>
      <p:sp>
        <p:nvSpPr>
          <p:cNvPr id="5" name="Footer Placeholder 4"/>
          <p:cNvSpPr>
            <a:spLocks noGrp="1"/>
          </p:cNvSpPr>
          <p:nvPr>
            <p:ph type="ftr" sz="quarter" idx="11"/>
          </p:nvPr>
        </p:nvSpPr>
        <p:spPr>
          <a:xfrm>
            <a:off x="3124200" y="6569075"/>
            <a:ext cx="2895600" cy="365125"/>
          </a:xfrm>
        </p:spPr>
        <p:txBody>
          <a:body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11</a:t>
            </a:fld>
            <a:endParaRPr lang="he-IL" dirty="0"/>
          </a:p>
        </p:txBody>
      </p:sp>
      <p:pic>
        <p:nvPicPr>
          <p:cNvPr id="81922" name="Picture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90599" y="914400"/>
            <a:ext cx="7620001"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178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a:t>
            </a:r>
            <a:endParaRPr lang="en-US" dirty="0"/>
          </a:p>
        </p:txBody>
      </p:sp>
      <p:sp>
        <p:nvSpPr>
          <p:cNvPr id="3" name="Content Placeholder 2"/>
          <p:cNvSpPr>
            <a:spLocks noGrp="1"/>
          </p:cNvSpPr>
          <p:nvPr>
            <p:ph idx="1"/>
          </p:nvPr>
        </p:nvSpPr>
        <p:spPr/>
        <p:txBody>
          <a:bodyPr/>
          <a:lstStyle/>
          <a:p>
            <a:pPr algn="l" rtl="0"/>
            <a:r>
              <a:rPr lang="en-US" dirty="0"/>
              <a:t>If </a:t>
            </a:r>
            <a:r>
              <a:rPr lang="en-US" dirty="0" smtClean="0">
                <a:solidFill>
                  <a:srgbClr val="FFC000"/>
                </a:solidFill>
              </a:rPr>
              <a:t>a</a:t>
            </a:r>
            <a:r>
              <a:rPr lang="en-US" dirty="0"/>
              <a:t> is (directly) proportional to </a:t>
            </a:r>
            <a:r>
              <a:rPr lang="en-US" dirty="0" smtClean="0">
                <a:solidFill>
                  <a:srgbClr val="FFC000"/>
                </a:solidFill>
              </a:rPr>
              <a:t>b</a:t>
            </a:r>
            <a:r>
              <a:rPr lang="en-US" dirty="0" smtClean="0"/>
              <a:t>, </a:t>
            </a:r>
            <a:r>
              <a:rPr lang="en-US" dirty="0"/>
              <a:t>then </a:t>
            </a:r>
            <a:r>
              <a:rPr lang="en-US" dirty="0" smtClean="0">
                <a:solidFill>
                  <a:srgbClr val="FFC000"/>
                </a:solidFill>
              </a:rPr>
              <a:t>a/b</a:t>
            </a:r>
            <a:r>
              <a:rPr lang="en-US" dirty="0"/>
              <a:t> is a constant. The relationship is written </a:t>
            </a:r>
            <a:r>
              <a:rPr lang="en-US" dirty="0" smtClean="0">
                <a:solidFill>
                  <a:srgbClr val="FFC000"/>
                </a:solidFill>
              </a:rPr>
              <a:t>a</a:t>
            </a:r>
            <a:r>
              <a:rPr lang="en-US" dirty="0" smtClean="0"/>
              <a:t> to </a:t>
            </a:r>
            <a:r>
              <a:rPr lang="en-US" dirty="0" smtClean="0">
                <a:solidFill>
                  <a:srgbClr val="FFC000"/>
                </a:solidFill>
              </a:rPr>
              <a:t>b</a:t>
            </a:r>
            <a:r>
              <a:rPr lang="en-US" dirty="0" smtClean="0"/>
              <a:t>, </a:t>
            </a:r>
            <a:r>
              <a:rPr lang="en-US" dirty="0"/>
              <a:t>which </a:t>
            </a:r>
            <a:r>
              <a:rPr lang="en-US" dirty="0" smtClean="0"/>
              <a:t>implies </a:t>
            </a:r>
            <a:r>
              <a:rPr lang="en-US" dirty="0" smtClean="0">
                <a:solidFill>
                  <a:srgbClr val="FFC000"/>
                </a:solidFill>
              </a:rPr>
              <a:t>a = c b</a:t>
            </a:r>
            <a:r>
              <a:rPr lang="en-US" dirty="0" smtClean="0"/>
              <a:t>.</a:t>
            </a:r>
            <a:endParaRPr lang="en-US" dirty="0"/>
          </a:p>
          <a:p>
            <a:pPr algn="l" rtl="0"/>
            <a:r>
              <a:rPr lang="en-US" dirty="0"/>
              <a:t>for some constant  </a:t>
            </a:r>
            <a:r>
              <a:rPr lang="en-US" dirty="0" smtClean="0">
                <a:solidFill>
                  <a:srgbClr val="FFC000"/>
                </a:solidFill>
              </a:rPr>
              <a:t>c</a:t>
            </a:r>
            <a:r>
              <a:rPr lang="en-US" dirty="0" smtClean="0"/>
              <a:t> known </a:t>
            </a:r>
            <a:r>
              <a:rPr lang="en-US" dirty="0"/>
              <a:t>as the </a:t>
            </a:r>
            <a:r>
              <a:rPr lang="en-US" dirty="0">
                <a:hlinkClick r:id="rId2"/>
              </a:rPr>
              <a:t>constant of proportionality</a:t>
            </a:r>
            <a:r>
              <a:rPr lang="en-US" dirty="0"/>
              <a:t>.</a:t>
            </a:r>
          </a:p>
          <a:p>
            <a:pPr algn="l" rtl="0"/>
            <a:endParaRPr lang="en-US"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12</a:t>
            </a:fld>
            <a:endParaRPr lang="he-IL" dirty="0"/>
          </a:p>
        </p:txBody>
      </p:sp>
    </p:spTree>
    <p:extLst>
      <p:ext uri="{BB962C8B-B14F-4D97-AF65-F5344CB8AC3E}">
        <p14:creationId xmlns:p14="http://schemas.microsoft.com/office/powerpoint/2010/main" val="139179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rtl="0"/>
            <a:r>
              <a:rPr lang="en-US" dirty="0" smtClean="0"/>
              <a:t>FRACTION</a:t>
            </a:r>
            <a:endParaRPr lang="en-US" dirty="0"/>
          </a:p>
        </p:txBody>
      </p:sp>
      <p:sp>
        <p:nvSpPr>
          <p:cNvPr id="3" name="Content Placeholder 2"/>
          <p:cNvSpPr>
            <a:spLocks noGrp="1"/>
          </p:cNvSpPr>
          <p:nvPr>
            <p:ph idx="1"/>
          </p:nvPr>
        </p:nvSpPr>
        <p:spPr>
          <a:xfrm>
            <a:off x="152400" y="990600"/>
            <a:ext cx="8839200" cy="5410200"/>
          </a:xfrm>
        </p:spPr>
        <p:txBody>
          <a:bodyPr/>
          <a:lstStyle/>
          <a:p>
            <a:pPr algn="l" rtl="0"/>
            <a:r>
              <a:rPr lang="en-US" sz="2800" dirty="0"/>
              <a:t> </a:t>
            </a:r>
            <a:r>
              <a:rPr lang="en-US" sz="2800" dirty="0">
                <a:hlinkClick r:id="rId3"/>
              </a:rPr>
              <a:t>rational number</a:t>
            </a:r>
            <a:r>
              <a:rPr lang="en-US" sz="2800" dirty="0"/>
              <a:t> expressed in the </a:t>
            </a:r>
            <a:r>
              <a:rPr lang="en-US" sz="2800" dirty="0" smtClean="0"/>
              <a:t>form </a:t>
            </a:r>
            <a:r>
              <a:rPr lang="en-US" sz="2800" dirty="0" smtClean="0">
                <a:solidFill>
                  <a:srgbClr val="FFC000"/>
                </a:solidFill>
              </a:rPr>
              <a:t>a/b</a:t>
            </a:r>
            <a:r>
              <a:rPr lang="en-US" sz="2800" dirty="0"/>
              <a:t>  (in-line notation) or </a:t>
            </a:r>
            <a:r>
              <a:rPr lang="en-US" sz="2800" dirty="0">
                <a:solidFill>
                  <a:srgbClr val="FFC000"/>
                </a:solidFill>
              </a:rPr>
              <a:t>a:b</a:t>
            </a:r>
            <a:r>
              <a:rPr lang="en-US" sz="2800" dirty="0" smtClean="0"/>
              <a:t> (</a:t>
            </a:r>
            <a:r>
              <a:rPr lang="en-US" sz="2800" dirty="0"/>
              <a:t>traditional "display" notation), where </a:t>
            </a:r>
            <a:r>
              <a:rPr lang="en-US" sz="2800" dirty="0" smtClean="0"/>
              <a:t>a</a:t>
            </a:r>
            <a:r>
              <a:rPr lang="en-US" sz="2800" dirty="0"/>
              <a:t> is called the </a:t>
            </a:r>
            <a:r>
              <a:rPr lang="en-US" sz="2800" dirty="0">
                <a:hlinkClick r:id="rId4"/>
              </a:rPr>
              <a:t>numerator</a:t>
            </a:r>
            <a:r>
              <a:rPr lang="en-US" sz="2800" dirty="0"/>
              <a:t> and </a:t>
            </a:r>
            <a:r>
              <a:rPr lang="en-US" sz="2800" dirty="0" smtClean="0"/>
              <a:t>b</a:t>
            </a:r>
            <a:r>
              <a:rPr lang="en-US" sz="2800" dirty="0"/>
              <a:t> is called the </a:t>
            </a:r>
            <a:r>
              <a:rPr lang="en-US" sz="2800" dirty="0">
                <a:hlinkClick r:id="rId5"/>
              </a:rPr>
              <a:t>denominator</a:t>
            </a:r>
            <a:r>
              <a:rPr lang="en-US" sz="2800" dirty="0"/>
              <a:t>. When written in-line, the slash "/" between </a:t>
            </a:r>
            <a:r>
              <a:rPr lang="en-US" sz="2800" dirty="0">
                <a:hlinkClick r:id="rId4"/>
              </a:rPr>
              <a:t>numerator</a:t>
            </a:r>
            <a:r>
              <a:rPr lang="en-US" sz="2800" dirty="0"/>
              <a:t> and </a:t>
            </a:r>
            <a:r>
              <a:rPr lang="en-US" sz="2800" dirty="0">
                <a:hlinkClick r:id="rId5"/>
              </a:rPr>
              <a:t>denominator</a:t>
            </a:r>
            <a:r>
              <a:rPr lang="en-US" sz="2800" dirty="0"/>
              <a:t> is called a </a:t>
            </a:r>
            <a:r>
              <a:rPr lang="en-US" sz="2800" dirty="0">
                <a:hlinkClick r:id="rId6"/>
              </a:rPr>
              <a:t>solidus</a:t>
            </a:r>
            <a:r>
              <a:rPr lang="en-US" sz="2800" dirty="0"/>
              <a:t>.</a:t>
            </a:r>
          </a:p>
          <a:p>
            <a:pPr algn="l" rtl="0"/>
            <a:r>
              <a:rPr lang="en-US" sz="2800" dirty="0"/>
              <a:t>A mathematical joke states that 4/3 of people don't understand fractions.</a:t>
            </a:r>
          </a:p>
          <a:p>
            <a:pPr algn="l" rtl="0"/>
            <a:r>
              <a:rPr lang="en-US" sz="2800" dirty="0"/>
              <a:t>A </a:t>
            </a:r>
            <a:r>
              <a:rPr lang="en-US" sz="2800" dirty="0">
                <a:hlinkClick r:id="rId7"/>
              </a:rPr>
              <a:t>proper fraction</a:t>
            </a:r>
            <a:r>
              <a:rPr lang="en-US" sz="2800" dirty="0"/>
              <a:t> is a fraction such that , </a:t>
            </a:r>
            <a:r>
              <a:rPr lang="en-US" sz="2800" dirty="0" smtClean="0"/>
              <a:t>a/b&lt;1 and  a</a:t>
            </a:r>
            <a:r>
              <a:rPr lang="en-US" sz="2800" dirty="0"/>
              <a:t> </a:t>
            </a:r>
            <a:r>
              <a:rPr lang="en-US" sz="2800" dirty="0">
                <a:hlinkClick r:id="rId8"/>
              </a:rPr>
              <a:t>reduced fraction</a:t>
            </a:r>
            <a:r>
              <a:rPr lang="en-US" sz="2800" dirty="0"/>
              <a:t> is a fraction with common terms canceled out of the </a:t>
            </a:r>
            <a:r>
              <a:rPr lang="en-US" sz="2800" dirty="0">
                <a:hlinkClick r:id="rId4"/>
              </a:rPr>
              <a:t>numerator</a:t>
            </a:r>
            <a:r>
              <a:rPr lang="en-US" sz="2800" dirty="0"/>
              <a:t> and </a:t>
            </a:r>
            <a:r>
              <a:rPr lang="en-US" sz="2800" dirty="0">
                <a:hlinkClick r:id="rId5"/>
              </a:rPr>
              <a:t>denominator</a:t>
            </a:r>
            <a:r>
              <a:rPr lang="en-US" sz="2800" dirty="0" smtClean="0"/>
              <a:t>.</a:t>
            </a:r>
            <a:endParaRPr lang="en-US" sz="2800"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13</a:t>
            </a:fld>
            <a:endParaRPr lang="he-IL" dirty="0"/>
          </a:p>
        </p:txBody>
      </p:sp>
      <p:graphicFrame>
        <p:nvGraphicFramePr>
          <p:cNvPr id="9" name="Object 8"/>
          <p:cNvGraphicFramePr>
            <a:graphicFrameLocks noChangeAspect="1"/>
          </p:cNvGraphicFramePr>
          <p:nvPr>
            <p:extLst>
              <p:ext uri="{D42A27DB-BD31-4B8C-83A1-F6EECF244321}">
                <p14:modId xmlns:p14="http://schemas.microsoft.com/office/powerpoint/2010/main" val="246277576"/>
              </p:ext>
            </p:extLst>
          </p:nvPr>
        </p:nvGraphicFramePr>
        <p:xfrm>
          <a:off x="5524500" y="2767013"/>
          <a:ext cx="127000" cy="228600"/>
        </p:xfrm>
        <a:graphic>
          <a:graphicData uri="http://schemas.openxmlformats.org/presentationml/2006/ole">
            <mc:AlternateContent xmlns:mc="http://schemas.openxmlformats.org/markup-compatibility/2006">
              <mc:Choice xmlns:v="urn:schemas-microsoft-com:vml" Requires="v">
                <p:oleObj spid="_x0000_s83096" name="Equation" r:id="rId9" imgW="126720" imgH="228600" progId="Equation.DSMT4">
                  <p:embed/>
                </p:oleObj>
              </mc:Choice>
              <mc:Fallback>
                <p:oleObj name="Equation" r:id="rId9" imgW="126720" imgH="228600" progId="Equation.DSMT4">
                  <p:embed/>
                  <p:pic>
                    <p:nvPicPr>
                      <p:cNvPr id="0" name=""/>
                      <p:cNvPicPr/>
                      <p:nvPr/>
                    </p:nvPicPr>
                    <p:blipFill>
                      <a:blip r:embed="rId10"/>
                      <a:stretch>
                        <a:fillRect/>
                      </a:stretch>
                    </p:blipFill>
                    <p:spPr>
                      <a:xfrm>
                        <a:off x="5524500" y="2767013"/>
                        <a:ext cx="127000" cy="228600"/>
                      </a:xfrm>
                      <a:prstGeom prst="rect">
                        <a:avLst/>
                      </a:prstGeom>
                    </p:spPr>
                  </p:pic>
                </p:oleObj>
              </mc:Fallback>
            </mc:AlternateContent>
          </a:graphicData>
        </a:graphic>
      </p:graphicFrame>
    </p:spTree>
    <p:extLst>
      <p:ext uri="{BB962C8B-B14F-4D97-AF65-F5344CB8AC3E}">
        <p14:creationId xmlns:p14="http://schemas.microsoft.com/office/powerpoint/2010/main" val="94874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Teaching in Israel</a:t>
            </a:r>
            <a:endParaRPr lang="en-US" dirty="0"/>
          </a:p>
        </p:txBody>
      </p:sp>
      <p:sp>
        <p:nvSpPr>
          <p:cNvPr id="3" name="Content Placeholder 2"/>
          <p:cNvSpPr>
            <a:spLocks noGrp="1"/>
          </p:cNvSpPr>
          <p:nvPr>
            <p:ph idx="1"/>
          </p:nvPr>
        </p:nvSpPr>
        <p:spPr>
          <a:xfrm>
            <a:off x="228600" y="1295400"/>
            <a:ext cx="8458200" cy="4525963"/>
          </a:xfrm>
        </p:spPr>
        <p:txBody>
          <a:bodyPr/>
          <a:lstStyle/>
          <a:p>
            <a:pPr marL="228600" indent="-228600" algn="l" rtl="0" eaLnBrk="1" hangingPunct="1"/>
            <a:r>
              <a:rPr lang="en-GB" altLang="en-US" sz="2800" dirty="0" smtClean="0"/>
              <a:t>I</a:t>
            </a:r>
            <a:r>
              <a:rPr lang="en-US" altLang="en-US" sz="2800" dirty="0" smtClean="0"/>
              <a:t>n Israel, Seldom we find teachers that </a:t>
            </a:r>
            <a:r>
              <a:rPr lang="en-GB" altLang="en-US" sz="2800" dirty="0" smtClean="0"/>
              <a:t>reinforce </a:t>
            </a:r>
            <a:r>
              <a:rPr lang="en-GB" altLang="en-US" sz="2800" dirty="0"/>
              <a:t>the idea that ratio, proportion and fractions are </a:t>
            </a:r>
            <a:r>
              <a:rPr lang="en-GB" altLang="en-US" sz="2800" b="1" dirty="0"/>
              <a:t>3 different ways of looking at the same thing.</a:t>
            </a:r>
            <a:endParaRPr lang="en-GB" altLang="en-US" sz="2800" dirty="0"/>
          </a:p>
          <a:p>
            <a:pPr marL="228600" indent="-228600" algn="l" rtl="0" eaLnBrk="1" hangingPunct="1"/>
            <a:r>
              <a:rPr lang="en-GB" altLang="en-US" sz="2800" dirty="0" smtClean="0"/>
              <a:t>The </a:t>
            </a:r>
            <a:r>
              <a:rPr lang="en-GB" altLang="en-US" sz="2800" dirty="0"/>
              <a:t>language which goes with ratio, proportion and fractions, </a:t>
            </a:r>
            <a:r>
              <a:rPr lang="en-GB" altLang="en-US" sz="2800" dirty="0" smtClean="0"/>
              <a:t>is not introduced inviting students to consolidate </a:t>
            </a:r>
            <a:r>
              <a:rPr lang="en-GB" altLang="en-US" sz="2800" dirty="0"/>
              <a:t>the concept that </a:t>
            </a:r>
            <a:r>
              <a:rPr lang="en-GB" altLang="en-US" sz="2800" b="1" dirty="0"/>
              <a:t>these are</a:t>
            </a:r>
            <a:r>
              <a:rPr lang="en-GB" altLang="en-US" sz="2800" dirty="0"/>
              <a:t> </a:t>
            </a:r>
            <a:r>
              <a:rPr lang="en-GB" altLang="en-US" sz="2800" b="1" dirty="0"/>
              <a:t>3 different ways of comparing numbers</a:t>
            </a:r>
            <a:r>
              <a:rPr lang="en-GB" altLang="en-US" sz="2800" dirty="0"/>
              <a:t>:</a:t>
            </a:r>
          </a:p>
          <a:p>
            <a:pPr marL="228600" indent="-228600" algn="l" rtl="0" eaLnBrk="1" hangingPunct="1"/>
            <a:r>
              <a:rPr lang="en-GB" altLang="en-US" sz="2800" dirty="0"/>
              <a:t>  -  ratios compares </a:t>
            </a:r>
            <a:r>
              <a:rPr lang="en-GB" altLang="en-US" sz="2800" b="1" dirty="0"/>
              <a:t>part with part</a:t>
            </a:r>
            <a:r>
              <a:rPr lang="en-GB" altLang="en-US" sz="2800" dirty="0"/>
              <a:t>, </a:t>
            </a:r>
          </a:p>
          <a:p>
            <a:pPr marL="228600" indent="-228600" algn="l" rtl="0" eaLnBrk="1" hangingPunct="1"/>
            <a:r>
              <a:rPr lang="en-GB" altLang="en-US" sz="2800" dirty="0"/>
              <a:t>  -  proportion compares </a:t>
            </a:r>
            <a:r>
              <a:rPr lang="en-GB" altLang="en-US" sz="2800" b="1" dirty="0"/>
              <a:t>part with whole</a:t>
            </a:r>
          </a:p>
          <a:p>
            <a:pPr marL="228600" indent="-228600" algn="l" rtl="0" eaLnBrk="1" hangingPunct="1"/>
            <a:r>
              <a:rPr lang="en-GB" altLang="en-US" sz="2800" dirty="0"/>
              <a:t>  -  fractions also compare part with whole (but saying it another way.)</a:t>
            </a:r>
          </a:p>
          <a:p>
            <a:pPr marL="228600" indent="-228600" algn="l" rtl="0" eaLnBrk="1" hangingPunct="1"/>
            <a:endParaRPr lang="en-GB" altLang="en-US" sz="2800" dirty="0"/>
          </a:p>
          <a:p>
            <a:pPr marL="228600" indent="-228600" algn="l" rtl="0" eaLnBrk="1" hangingPunct="1"/>
            <a:r>
              <a:rPr lang="en-GB" altLang="en-US" sz="2800" b="1" dirty="0"/>
              <a:t>TEACHING NOTES</a:t>
            </a:r>
          </a:p>
          <a:p>
            <a:pPr marL="228600" indent="-228600" algn="l" rtl="0" eaLnBrk="1" hangingPunct="1"/>
            <a:r>
              <a:rPr lang="en-GB" altLang="en-US" sz="2800" dirty="0"/>
              <a:t>Decide in advance how to use this slide and don’t rush through unless is revision.</a:t>
            </a:r>
          </a:p>
          <a:p>
            <a:pPr marL="228600" indent="-228600" algn="l" rtl="0" eaLnBrk="1" hangingPunct="1"/>
            <a:r>
              <a:rPr lang="en-GB" altLang="en-US" sz="2800" dirty="0"/>
              <a:t>The slide offers two parts: </a:t>
            </a:r>
          </a:p>
          <a:p>
            <a:pPr marL="228600" indent="-228600" algn="l" rtl="0" eaLnBrk="1" hangingPunct="1">
              <a:buFontTx/>
              <a:buAutoNum type="arabicParenR"/>
            </a:pPr>
            <a:r>
              <a:rPr lang="en-GB" altLang="en-US" sz="2800" dirty="0"/>
              <a:t> 3 Ways to Say the Same Thing: reinforces the language to check that pupils are comfortable with the terms.</a:t>
            </a:r>
          </a:p>
          <a:p>
            <a:pPr marL="228600" indent="-228600" algn="l" rtl="0" eaLnBrk="1" hangingPunct="1"/>
            <a:r>
              <a:rPr lang="en-GB" altLang="en-US" sz="2800" dirty="0"/>
              <a:t>2) 3 Different Ways to Compare Numbers: clarifies the difference between ratio, proportion and fractions.</a:t>
            </a:r>
          </a:p>
          <a:p>
            <a:pPr algn="l" rtl="0"/>
            <a:endParaRPr lang="en-US" sz="2800"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14</a:t>
            </a:fld>
            <a:endParaRPr lang="he-IL" dirty="0"/>
          </a:p>
        </p:txBody>
      </p:sp>
    </p:spTree>
    <p:extLst>
      <p:ext uri="{BB962C8B-B14F-4D97-AF65-F5344CB8AC3E}">
        <p14:creationId xmlns:p14="http://schemas.microsoft.com/office/powerpoint/2010/main" val="144315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Data Collection</a:t>
            </a:r>
            <a:endParaRPr lang="en-US" dirty="0"/>
          </a:p>
        </p:txBody>
      </p:sp>
      <p:sp>
        <p:nvSpPr>
          <p:cNvPr id="3" name="Content Placeholder 2"/>
          <p:cNvSpPr>
            <a:spLocks noGrp="1"/>
          </p:cNvSpPr>
          <p:nvPr>
            <p:ph idx="1"/>
          </p:nvPr>
        </p:nvSpPr>
        <p:spPr>
          <a:xfrm>
            <a:off x="76200" y="990600"/>
            <a:ext cx="8839200" cy="4525963"/>
          </a:xfrm>
        </p:spPr>
        <p:txBody>
          <a:bodyPr/>
          <a:lstStyle/>
          <a:p>
            <a:pPr algn="l" rtl="0"/>
            <a:r>
              <a:rPr lang="en-US" sz="2800" dirty="0" smtClean="0"/>
              <a:t>Data </a:t>
            </a:r>
            <a:r>
              <a:rPr lang="en-US" sz="2800" dirty="0"/>
              <a:t>were collected at </a:t>
            </a:r>
            <a:r>
              <a:rPr lang="en-US" sz="2800" dirty="0" smtClean="0"/>
              <a:t>one </a:t>
            </a:r>
            <a:r>
              <a:rPr lang="en-US" sz="2800" dirty="0" smtClean="0">
                <a:solidFill>
                  <a:srgbClr val="FFC000"/>
                </a:solidFill>
              </a:rPr>
              <a:t>central </a:t>
            </a:r>
            <a:r>
              <a:rPr lang="en-US" sz="2800" dirty="0">
                <a:solidFill>
                  <a:srgbClr val="FFC000"/>
                </a:solidFill>
              </a:rPr>
              <a:t>College </a:t>
            </a:r>
            <a:r>
              <a:rPr lang="en-US" sz="2800" dirty="0"/>
              <a:t>of </a:t>
            </a:r>
            <a:r>
              <a:rPr lang="en-US" sz="2800" dirty="0" smtClean="0"/>
              <a:t>Education </a:t>
            </a:r>
            <a:r>
              <a:rPr lang="en-US" sz="2800" dirty="0"/>
              <a:t>involved in teacher education. </a:t>
            </a:r>
            <a:endParaRPr lang="en-US" sz="2800" dirty="0" smtClean="0"/>
          </a:p>
          <a:p>
            <a:pPr algn="l" rtl="0"/>
            <a:r>
              <a:rPr lang="en-US" sz="2800" dirty="0" smtClean="0"/>
              <a:t>Elected elite students participating </a:t>
            </a:r>
            <a:r>
              <a:rPr lang="en-US" sz="2800" dirty="0" smtClean="0">
                <a:solidFill>
                  <a:srgbClr val="FFC000"/>
                </a:solidFill>
              </a:rPr>
              <a:t>2 programs </a:t>
            </a:r>
            <a:r>
              <a:rPr lang="en-US" sz="2800" dirty="0" smtClean="0"/>
              <a:t>in mathematics education were chosen for the study. </a:t>
            </a:r>
          </a:p>
          <a:p>
            <a:pPr algn="l" rtl="0"/>
            <a:r>
              <a:rPr lang="en-US" sz="2800" dirty="0" smtClean="0"/>
              <a:t>24 students (7 male/ 17 female) belonging to a program that awards the students with a Master degree for teaching (</a:t>
            </a:r>
            <a:r>
              <a:rPr lang="en-US" sz="2800" dirty="0" smtClean="0">
                <a:solidFill>
                  <a:srgbClr val="FFC000"/>
                </a:solidFill>
              </a:rPr>
              <a:t>M-Teach</a:t>
            </a:r>
            <a:r>
              <a:rPr lang="en-US" sz="2800" dirty="0" smtClean="0"/>
              <a:t>) focusing on 1 day at school and a special course analyzing the practice taking place at college on another day. </a:t>
            </a:r>
            <a:endParaRPr lang="en-US" sz="2800" dirty="0"/>
          </a:p>
          <a:p>
            <a:pPr algn="l" rtl="0"/>
            <a:r>
              <a:rPr lang="en-US" sz="2800" dirty="0" smtClean="0"/>
              <a:t>11 students (6 </a:t>
            </a:r>
            <a:r>
              <a:rPr lang="en-US" sz="2800" dirty="0"/>
              <a:t>male/ </a:t>
            </a:r>
            <a:r>
              <a:rPr lang="en-US" sz="2800" dirty="0" smtClean="0"/>
              <a:t>5 </a:t>
            </a:r>
            <a:r>
              <a:rPr lang="en-US" sz="2800" dirty="0"/>
              <a:t>female) belonging to a </a:t>
            </a:r>
            <a:r>
              <a:rPr lang="en-US" sz="2800" dirty="0" smtClean="0"/>
              <a:t>similar </a:t>
            </a:r>
            <a:r>
              <a:rPr lang="en-US" sz="2800" dirty="0"/>
              <a:t>program: focusing on 1 day at school </a:t>
            </a:r>
            <a:r>
              <a:rPr lang="en-US" sz="2800" dirty="0" smtClean="0"/>
              <a:t>including an analyzing meeting following. (The </a:t>
            </a:r>
            <a:r>
              <a:rPr lang="en-US" sz="2800" dirty="0" smtClean="0">
                <a:solidFill>
                  <a:srgbClr val="FFC000"/>
                </a:solidFill>
              </a:rPr>
              <a:t>Delta </a:t>
            </a:r>
            <a:r>
              <a:rPr lang="en-US" sz="2800" dirty="0" smtClean="0"/>
              <a:t>program).</a:t>
            </a:r>
          </a:p>
        </p:txBody>
      </p:sp>
      <p:sp>
        <p:nvSpPr>
          <p:cNvPr id="4" name="Date Placeholder 3"/>
          <p:cNvSpPr>
            <a:spLocks noGrp="1"/>
          </p:cNvSpPr>
          <p:nvPr>
            <p:ph type="dt" sz="half" idx="10"/>
          </p:nvPr>
        </p:nvSpPr>
        <p:spPr/>
        <p:txBody>
          <a:body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15</a:t>
            </a:fld>
            <a:endParaRPr lang="he-IL" dirty="0"/>
          </a:p>
        </p:txBody>
      </p:sp>
    </p:spTree>
    <p:extLst>
      <p:ext uri="{BB962C8B-B14F-4D97-AF65-F5344CB8AC3E}">
        <p14:creationId xmlns:p14="http://schemas.microsoft.com/office/powerpoint/2010/main" val="63496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Autofit/>
          </a:bodyPr>
          <a:lstStyle/>
          <a:p>
            <a:pPr rtl="0" fontAlgn="auto">
              <a:spcAft>
                <a:spcPts val="0"/>
              </a:spcAft>
              <a:defRPr/>
            </a:pPr>
            <a:r>
              <a:rPr lang="en-US" dirty="0"/>
              <a:t>Mid-High-School Mathematics- A loaded Curricula</a:t>
            </a:r>
          </a:p>
        </p:txBody>
      </p:sp>
      <p:sp>
        <p:nvSpPr>
          <p:cNvPr id="3" name="Content Placeholder 2"/>
          <p:cNvSpPr>
            <a:spLocks noGrp="1"/>
          </p:cNvSpPr>
          <p:nvPr>
            <p:ph idx="1"/>
          </p:nvPr>
        </p:nvSpPr>
        <p:spPr>
          <a:xfrm>
            <a:off x="228600" y="1600200"/>
            <a:ext cx="8915400" cy="4525963"/>
          </a:xfrm>
        </p:spPr>
        <p:txBody>
          <a:bodyPr rtlCol="0">
            <a:normAutofit/>
          </a:bodyPr>
          <a:lstStyle/>
          <a:p>
            <a:pPr algn="l" rtl="0" fontAlgn="auto">
              <a:spcAft>
                <a:spcPts val="0"/>
              </a:spcAft>
              <a:buClr>
                <a:srgbClr val="FFC000"/>
              </a:buClr>
              <a:defRPr/>
            </a:pPr>
            <a:r>
              <a:rPr lang="en-US" sz="2800" dirty="0" smtClean="0"/>
              <a:t>In Israel 6</a:t>
            </a:r>
            <a:r>
              <a:rPr lang="en-US" sz="2800" baseline="30000" dirty="0" smtClean="0"/>
              <a:t>th</a:t>
            </a:r>
            <a:r>
              <a:rPr lang="en-US" sz="2800" dirty="0" smtClean="0"/>
              <a:t>-7</a:t>
            </a:r>
            <a:r>
              <a:rPr lang="en-US" sz="2800" baseline="30000" dirty="0" smtClean="0"/>
              <a:t>th</a:t>
            </a:r>
            <a:r>
              <a:rPr lang="en-US" sz="2800" dirty="0" smtClean="0"/>
              <a:t> and 8</a:t>
            </a:r>
            <a:r>
              <a:rPr lang="en-US" sz="2800" baseline="30000" dirty="0" smtClean="0"/>
              <a:t>th</a:t>
            </a:r>
            <a:r>
              <a:rPr lang="en-US" sz="2800" dirty="0" smtClean="0"/>
              <a:t> grade are regarded as mid-high-school.</a:t>
            </a:r>
          </a:p>
          <a:p>
            <a:pPr algn="l" rtl="0" fontAlgn="auto">
              <a:spcAft>
                <a:spcPts val="0"/>
              </a:spcAft>
              <a:buClr>
                <a:srgbClr val="FFC000"/>
              </a:buClr>
              <a:defRPr/>
            </a:pPr>
            <a:r>
              <a:rPr lang="en-US" sz="2800" dirty="0" smtClean="0"/>
              <a:t>Students in the Academic-career-change programs, such as the 2 programs: M-Teach and Delta, are expected to join the “teaching force” after experiencing </a:t>
            </a:r>
            <a:r>
              <a:rPr lang="en-US" sz="2800" dirty="0" smtClean="0">
                <a:solidFill>
                  <a:srgbClr val="FFC000"/>
                </a:solidFill>
              </a:rPr>
              <a:t>a weekly (4-6 hours) apprentice </a:t>
            </a:r>
            <a:r>
              <a:rPr lang="en-US" sz="2800" dirty="0" smtClean="0"/>
              <a:t>by a math-teacher within his/her classes, during </a:t>
            </a:r>
            <a:r>
              <a:rPr lang="en-US" sz="2800" dirty="0" smtClean="0">
                <a:solidFill>
                  <a:srgbClr val="FFC000"/>
                </a:solidFill>
              </a:rPr>
              <a:t>one academic year.</a:t>
            </a:r>
          </a:p>
          <a:p>
            <a:pPr marL="0" indent="0" algn="l" rtl="0" fontAlgn="auto">
              <a:spcAft>
                <a:spcPts val="0"/>
              </a:spcAft>
              <a:buClr>
                <a:srgbClr val="FFC000"/>
              </a:buClr>
              <a:buFont typeface="Wingdings" pitchFamily="2" charset="2"/>
              <a:buNone/>
              <a:defRPr/>
            </a:pPr>
            <a:endParaRPr lang="en-US" sz="2800" dirty="0"/>
          </a:p>
        </p:txBody>
      </p:sp>
      <p:sp>
        <p:nvSpPr>
          <p:cNvPr id="3994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pPr fontAlgn="base">
              <a:spcBef>
                <a:spcPct val="0"/>
              </a:spcBef>
              <a:spcAft>
                <a:spcPct val="0"/>
              </a:spcAft>
            </a:pPr>
            <a:r>
              <a:rPr lang="en-US" altLang="en-US" smtClean="0">
                <a:solidFill>
                  <a:srgbClr val="FFE341"/>
                </a:solidFill>
                <a:latin typeface="Calibri" pitchFamily="34" charset="0"/>
              </a:rPr>
              <a:t>23-27 AUGUST 2015</a:t>
            </a:r>
            <a:endParaRPr lang="he-IL" altLang="en-US">
              <a:solidFill>
                <a:srgbClr val="FFE341"/>
              </a:solidFill>
              <a:latin typeface="Calibri" pitchFamily="34" charset="0"/>
            </a:endParaRPr>
          </a:p>
        </p:txBody>
      </p:sp>
      <p:sp>
        <p:nvSpPr>
          <p:cNvPr id="3994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pPr fontAlgn="base">
              <a:spcBef>
                <a:spcPct val="0"/>
              </a:spcBef>
              <a:spcAft>
                <a:spcPct val="0"/>
              </a:spcAft>
            </a:pPr>
            <a:r>
              <a:rPr lang="en-US" altLang="en-US" smtClean="0">
                <a:solidFill>
                  <a:srgbClr val="FFE341"/>
                </a:solidFill>
                <a:latin typeface="Calibri" pitchFamily="34" charset="0"/>
              </a:rPr>
              <a:t>Batya Amit, ATEE, GLASGOW</a:t>
            </a:r>
            <a:endParaRPr lang="he-IL" altLang="en-US">
              <a:solidFill>
                <a:srgbClr val="FFE341"/>
              </a:solidFill>
              <a:latin typeface="Calibri" pitchFamily="34" charset="0"/>
            </a:endParaRPr>
          </a:p>
        </p:txBody>
      </p:sp>
      <p:sp>
        <p:nvSpPr>
          <p:cNvPr id="399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pPr fontAlgn="base">
              <a:spcBef>
                <a:spcPct val="0"/>
              </a:spcBef>
              <a:spcAft>
                <a:spcPct val="0"/>
              </a:spcAft>
            </a:pPr>
            <a:fld id="{0C6B5BEC-3603-4845-87C3-099D124234D5}" type="slidenum">
              <a:rPr lang="he-IL" altLang="en-US">
                <a:solidFill>
                  <a:srgbClr val="FFE341"/>
                </a:solidFill>
                <a:latin typeface="Calibri" pitchFamily="34" charset="0"/>
              </a:rPr>
              <a:pPr fontAlgn="base">
                <a:spcBef>
                  <a:spcPct val="0"/>
                </a:spcBef>
                <a:spcAft>
                  <a:spcPct val="0"/>
                </a:spcAft>
              </a:pPr>
              <a:t>16</a:t>
            </a:fld>
            <a:endParaRPr lang="he-IL" altLang="en-US">
              <a:solidFill>
                <a:srgbClr val="FFE341"/>
              </a:solidFill>
              <a:latin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rtl="0"/>
            <a:r>
              <a:rPr lang="en-US" dirty="0" smtClean="0"/>
              <a:t>Data Collection</a:t>
            </a:r>
            <a:endParaRPr lang="en-US" dirty="0"/>
          </a:p>
        </p:txBody>
      </p:sp>
      <p:sp>
        <p:nvSpPr>
          <p:cNvPr id="3" name="Content Placeholder 2"/>
          <p:cNvSpPr>
            <a:spLocks noGrp="1"/>
          </p:cNvSpPr>
          <p:nvPr>
            <p:ph idx="1"/>
          </p:nvPr>
        </p:nvSpPr>
        <p:spPr>
          <a:xfrm>
            <a:off x="381000" y="533400"/>
            <a:ext cx="8610600" cy="4525963"/>
          </a:xfrm>
        </p:spPr>
        <p:txBody>
          <a:bodyPr/>
          <a:lstStyle/>
          <a:p>
            <a:pPr algn="l" rtl="0"/>
            <a:r>
              <a:rPr lang="en-US" sz="2800" dirty="0" smtClean="0"/>
              <a:t>The </a:t>
            </a:r>
            <a:r>
              <a:rPr lang="en-US" sz="2800" dirty="0">
                <a:solidFill>
                  <a:srgbClr val="FFC000"/>
                </a:solidFill>
              </a:rPr>
              <a:t>Teachers</a:t>
            </a:r>
            <a:r>
              <a:rPr lang="en-US" sz="2800" dirty="0" smtClean="0"/>
              <a:t> acting as </a:t>
            </a:r>
            <a:r>
              <a:rPr lang="en-US" sz="2800" dirty="0" smtClean="0">
                <a:solidFill>
                  <a:srgbClr val="FFC000"/>
                </a:solidFill>
              </a:rPr>
              <a:t>mentors</a:t>
            </a:r>
            <a:r>
              <a:rPr lang="en-US" sz="2800" dirty="0" smtClean="0"/>
              <a:t> in the 1</a:t>
            </a:r>
            <a:r>
              <a:rPr lang="en-US" sz="2800" baseline="30000" dirty="0" smtClean="0"/>
              <a:t>st</a:t>
            </a:r>
            <a:r>
              <a:rPr lang="en-US" sz="2800" dirty="0" smtClean="0"/>
              <a:t> program are teachers from  3 different mid-high schools (2, 3, and 5 </a:t>
            </a:r>
            <a:r>
              <a:rPr lang="en-US" sz="2800" dirty="0">
                <a:solidFill>
                  <a:srgbClr val="FFC000"/>
                </a:solidFill>
              </a:rPr>
              <a:t>teachers</a:t>
            </a:r>
            <a:r>
              <a:rPr lang="en-US" sz="2800" dirty="0" smtClean="0"/>
              <a:t>). The teachers act as mentors while guided closely by </a:t>
            </a:r>
            <a:r>
              <a:rPr lang="en-US" sz="2800" dirty="0">
                <a:solidFill>
                  <a:srgbClr val="FFC000"/>
                </a:solidFill>
              </a:rPr>
              <a:t>experts</a:t>
            </a:r>
            <a:r>
              <a:rPr lang="en-US" sz="2800" dirty="0" smtClean="0"/>
              <a:t> from the college.</a:t>
            </a:r>
          </a:p>
          <a:p>
            <a:pPr algn="l" rtl="0"/>
            <a:r>
              <a:rPr lang="en-US" sz="2800" dirty="0" smtClean="0"/>
              <a:t>The 2</a:t>
            </a:r>
            <a:r>
              <a:rPr lang="en-US" sz="2800" baseline="30000" dirty="0" smtClean="0"/>
              <a:t>nd</a:t>
            </a:r>
            <a:r>
              <a:rPr lang="en-US" sz="2800" dirty="0" smtClean="0"/>
              <a:t> program included 5 </a:t>
            </a:r>
            <a:r>
              <a:rPr lang="en-US" sz="2800" dirty="0">
                <a:solidFill>
                  <a:srgbClr val="FFC000"/>
                </a:solidFill>
              </a:rPr>
              <a:t>teachers</a:t>
            </a:r>
            <a:r>
              <a:rPr lang="en-US" sz="2800" dirty="0" smtClean="0"/>
              <a:t> from </a:t>
            </a:r>
            <a:r>
              <a:rPr lang="en-US" sz="2800" dirty="0"/>
              <a:t>1 mid-high </a:t>
            </a:r>
            <a:r>
              <a:rPr lang="en-US" sz="2800" dirty="0" smtClean="0"/>
              <a:t>school. These too guided by the college team.</a:t>
            </a:r>
          </a:p>
          <a:p>
            <a:pPr algn="l" rtl="0"/>
            <a:r>
              <a:rPr lang="en-US" sz="2800" dirty="0" smtClean="0"/>
              <a:t>It is essential to mention that the teachers hardly agreed to </a:t>
            </a:r>
            <a:r>
              <a:rPr lang="en-US" sz="2800" dirty="0"/>
              <a:t>answer the </a:t>
            </a:r>
            <a:r>
              <a:rPr lang="en-US" sz="2800" dirty="0" smtClean="0"/>
              <a:t>questionnaire:</a:t>
            </a:r>
          </a:p>
          <a:p>
            <a:pPr algn="l" rtl="0"/>
            <a:r>
              <a:rPr lang="en-US" sz="2800" dirty="0"/>
              <a:t>Most </a:t>
            </a:r>
            <a:r>
              <a:rPr lang="en-US" sz="2800" dirty="0">
                <a:solidFill>
                  <a:srgbClr val="FFC000"/>
                </a:solidFill>
              </a:rPr>
              <a:t>teachers</a:t>
            </a:r>
            <a:r>
              <a:rPr lang="en-US" sz="2800" dirty="0"/>
              <a:t> invested great effort avoiding handing in the questionnaire. Some just didn’t return it at all.</a:t>
            </a:r>
          </a:p>
          <a:p>
            <a:pPr algn="l" rtl="0"/>
            <a:r>
              <a:rPr lang="en-US" sz="2800" dirty="0" smtClean="0">
                <a:solidFill>
                  <a:srgbClr val="FFC000"/>
                </a:solidFill>
              </a:rPr>
              <a:t>Students</a:t>
            </a:r>
            <a:r>
              <a:rPr lang="en-US" sz="2800" dirty="0" smtClean="0"/>
              <a:t> </a:t>
            </a:r>
            <a:r>
              <a:rPr lang="en-US" sz="2800" dirty="0"/>
              <a:t>participated willingly-  probably, out of obligation</a:t>
            </a:r>
            <a:r>
              <a:rPr lang="en-US" sz="2800" dirty="0" smtClean="0"/>
              <a:t>.</a:t>
            </a:r>
          </a:p>
        </p:txBody>
      </p:sp>
      <p:sp>
        <p:nvSpPr>
          <p:cNvPr id="4" name="Date Placeholder 3"/>
          <p:cNvSpPr>
            <a:spLocks noGrp="1"/>
          </p:cNvSpPr>
          <p:nvPr>
            <p:ph type="dt" sz="half" idx="10"/>
          </p:nvPr>
        </p:nvSpPr>
        <p:spPr/>
        <p:txBody>
          <a:body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17</a:t>
            </a:fld>
            <a:endParaRPr lang="he-IL" dirty="0"/>
          </a:p>
        </p:txBody>
      </p:sp>
    </p:spTree>
    <p:extLst>
      <p:ext uri="{BB962C8B-B14F-4D97-AF65-F5344CB8AC3E}">
        <p14:creationId xmlns:p14="http://schemas.microsoft.com/office/powerpoint/2010/main" val="116029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Data analysis</a:t>
            </a:r>
            <a:endParaRPr lang="en-US" dirty="0"/>
          </a:p>
        </p:txBody>
      </p:sp>
      <p:sp>
        <p:nvSpPr>
          <p:cNvPr id="3" name="Content Placeholder 2"/>
          <p:cNvSpPr>
            <a:spLocks noGrp="1"/>
          </p:cNvSpPr>
          <p:nvPr>
            <p:ph idx="1"/>
          </p:nvPr>
        </p:nvSpPr>
        <p:spPr>
          <a:xfrm>
            <a:off x="457200" y="1600200"/>
            <a:ext cx="8458200" cy="4525963"/>
          </a:xfrm>
        </p:spPr>
        <p:txBody>
          <a:bodyPr/>
          <a:lstStyle/>
          <a:p>
            <a:pPr algn="l" rtl="0"/>
            <a:r>
              <a:rPr lang="en-US" sz="2800" dirty="0"/>
              <a:t> A grounded theory approach was used in order to analyze the meanings and representations offered; then, following </a:t>
            </a:r>
            <a:r>
              <a:rPr lang="en-US" sz="2800" dirty="0" err="1">
                <a:solidFill>
                  <a:srgbClr val="FFC000"/>
                </a:solidFill>
              </a:rPr>
              <a:t>Skemp’s</a:t>
            </a:r>
            <a:r>
              <a:rPr lang="en-US" sz="2800" dirty="0">
                <a:solidFill>
                  <a:srgbClr val="FFC000"/>
                </a:solidFill>
              </a:rPr>
              <a:t> (1976) </a:t>
            </a:r>
            <a:r>
              <a:rPr lang="en-US" sz="2800" dirty="0"/>
              <a:t>seminal work on types of understanding, conjectures were made with regard to indicators that respondents possessed </a:t>
            </a:r>
            <a:r>
              <a:rPr lang="en-US" sz="2800" i="1" dirty="0">
                <a:solidFill>
                  <a:srgbClr val="FFC000"/>
                </a:solidFill>
              </a:rPr>
              <a:t>relational understanding</a:t>
            </a:r>
            <a:r>
              <a:rPr lang="en-US" sz="2800" dirty="0">
                <a:solidFill>
                  <a:srgbClr val="FFC000"/>
                </a:solidFill>
              </a:rPr>
              <a:t> </a:t>
            </a:r>
            <a:r>
              <a:rPr lang="en-US" sz="2800" dirty="0"/>
              <a:t>of ratio.</a:t>
            </a:r>
          </a:p>
          <a:p>
            <a:pPr algn="l" rtl="0"/>
            <a:r>
              <a:rPr lang="en-US" sz="2800" dirty="0" smtClean="0"/>
              <a:t>Considering the confuse found between the 3 concepts: </a:t>
            </a:r>
            <a:r>
              <a:rPr lang="en-US" sz="2800" dirty="0" smtClean="0">
                <a:solidFill>
                  <a:srgbClr val="FFC000"/>
                </a:solidFill>
              </a:rPr>
              <a:t>fraction</a:t>
            </a:r>
            <a:r>
              <a:rPr lang="en-US" sz="2800" dirty="0" smtClean="0"/>
              <a:t>, </a:t>
            </a:r>
            <a:r>
              <a:rPr lang="en-US" sz="2800" dirty="0" smtClean="0">
                <a:solidFill>
                  <a:srgbClr val="FFC000"/>
                </a:solidFill>
              </a:rPr>
              <a:t>proportion</a:t>
            </a:r>
            <a:r>
              <a:rPr lang="en-US" sz="2800" dirty="0" smtClean="0"/>
              <a:t> and </a:t>
            </a:r>
            <a:r>
              <a:rPr lang="en-US" sz="2800" dirty="0">
                <a:solidFill>
                  <a:srgbClr val="FFC000"/>
                </a:solidFill>
              </a:rPr>
              <a:t>ratio</a:t>
            </a:r>
            <a:r>
              <a:rPr lang="en-US" sz="2800" dirty="0" smtClean="0"/>
              <a:t>, additional investigation was performed.</a:t>
            </a:r>
            <a:endParaRPr lang="en-US" sz="2800"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18</a:t>
            </a:fld>
            <a:endParaRPr lang="he-IL" dirty="0"/>
          </a:p>
        </p:txBody>
      </p:sp>
    </p:spTree>
    <p:extLst>
      <p:ext uri="{BB962C8B-B14F-4D97-AF65-F5344CB8AC3E}">
        <p14:creationId xmlns:p14="http://schemas.microsoft.com/office/powerpoint/2010/main" val="51765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a:t>A one-page instrument was devised, </a:t>
            </a:r>
            <a:r>
              <a:rPr lang="en-US" dirty="0" smtClean="0"/>
              <a:t>containing </a:t>
            </a:r>
            <a:r>
              <a:rPr lang="en-US" dirty="0"/>
              <a:t>four items</a:t>
            </a:r>
            <a:r>
              <a:rPr lang="en-US" dirty="0" smtClean="0"/>
              <a:t>:</a:t>
            </a:r>
            <a:r>
              <a:rPr lang="en-US" dirty="0"/>
              <a:t> </a:t>
            </a:r>
            <a:r>
              <a:rPr lang="en-US" sz="2700" dirty="0"/>
              <a:t>(Oldham E., et. al , 2014). </a:t>
            </a:r>
            <a:r>
              <a:rPr lang="en-US" dirty="0"/>
              <a:t/>
            </a:r>
            <a:br>
              <a:rPr lang="en-US" dirty="0"/>
            </a:br>
            <a:endParaRPr lang="en-US" dirty="0"/>
          </a:p>
        </p:txBody>
      </p:sp>
      <p:sp>
        <p:nvSpPr>
          <p:cNvPr id="3" name="Content Placeholder 2"/>
          <p:cNvSpPr>
            <a:spLocks noGrp="1"/>
          </p:cNvSpPr>
          <p:nvPr>
            <p:ph idx="1"/>
          </p:nvPr>
        </p:nvSpPr>
        <p:spPr>
          <a:xfrm>
            <a:off x="304800" y="1570037"/>
            <a:ext cx="8534400" cy="4525963"/>
          </a:xfrm>
        </p:spPr>
        <p:txBody>
          <a:bodyPr/>
          <a:lstStyle/>
          <a:p>
            <a:pPr marL="0" lvl="0" indent="0" algn="l" rtl="0">
              <a:buNone/>
            </a:pPr>
            <a:r>
              <a:rPr lang="en-US" sz="2800" dirty="0" smtClean="0"/>
              <a:t>1. What </a:t>
            </a:r>
            <a:r>
              <a:rPr lang="en-US" sz="2800" dirty="0"/>
              <a:t>does the term ‘ratio’ mean to you?</a:t>
            </a:r>
          </a:p>
          <a:p>
            <a:pPr marL="0" lvl="0" indent="0" algn="l" rtl="0">
              <a:buNone/>
            </a:pPr>
            <a:r>
              <a:rPr lang="en-US" sz="2800" dirty="0" smtClean="0"/>
              <a:t>2.a</a:t>
            </a:r>
            <a:r>
              <a:rPr lang="en-US" sz="2800" dirty="0"/>
              <a:t>.  	When do you use ratios?</a:t>
            </a:r>
          </a:p>
          <a:p>
            <a:pPr marL="0" indent="0" algn="l" rtl="0">
              <a:buNone/>
            </a:pPr>
            <a:r>
              <a:rPr lang="en-US" sz="2800" dirty="0" smtClean="0"/>
              <a:t>2.b</a:t>
            </a:r>
            <a:r>
              <a:rPr lang="en-US" sz="2800" dirty="0"/>
              <a:t>.  	Who else uses ratios?</a:t>
            </a:r>
          </a:p>
          <a:p>
            <a:pPr marL="0" lvl="0" indent="0" algn="l" rtl="0">
              <a:buNone/>
            </a:pPr>
            <a:r>
              <a:rPr lang="en-US" sz="2800" dirty="0" smtClean="0"/>
              <a:t>3. How </a:t>
            </a:r>
            <a:r>
              <a:rPr lang="en-US" sz="2800" dirty="0"/>
              <a:t>do you represent a ratio using mathematical symbols</a:t>
            </a:r>
            <a:r>
              <a:rPr lang="en-US" sz="2800" dirty="0" smtClean="0"/>
              <a:t>?</a:t>
            </a:r>
            <a:endParaRPr lang="en-US" sz="2800" dirty="0"/>
          </a:p>
          <a:p>
            <a:pPr marL="0" lvl="0" indent="0" algn="l" rtl="0">
              <a:buNone/>
            </a:pPr>
            <a:r>
              <a:rPr lang="en-US" sz="2800" dirty="0" smtClean="0"/>
              <a:t>4. Draw </a:t>
            </a:r>
            <a:r>
              <a:rPr lang="en-US" sz="2800" dirty="0"/>
              <a:t>several representations of how ratios are used</a:t>
            </a:r>
            <a:r>
              <a:rPr lang="en-US" sz="2800" dirty="0" smtClean="0"/>
              <a:t>. Present your ideas</a:t>
            </a:r>
            <a:endParaRPr lang="en-US" sz="2800" dirty="0"/>
          </a:p>
          <a:p>
            <a:pPr marL="0" indent="0" algn="l" rtl="0">
              <a:buNone/>
            </a:pPr>
            <a:endParaRPr lang="en-US" sz="2800"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19</a:t>
            </a:fld>
            <a:endParaRPr lang="he-IL" dirty="0"/>
          </a:p>
        </p:txBody>
      </p:sp>
    </p:spTree>
    <p:extLst>
      <p:ext uri="{BB962C8B-B14F-4D97-AF65-F5344CB8AC3E}">
        <p14:creationId xmlns:p14="http://schemas.microsoft.com/office/powerpoint/2010/main" val="406978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rtlCol="0"/>
          <a:lstStyle/>
          <a:p>
            <a:pPr fontAlgn="auto">
              <a:spcAft>
                <a:spcPts val="0"/>
              </a:spcAft>
              <a:defRPr/>
            </a:pPr>
            <a:r>
              <a:rPr lang="en-US" dirty="0" smtClean="0">
                <a:solidFill>
                  <a:schemeClr val="accent6">
                    <a:lumMod val="60000"/>
                    <a:lumOff val="40000"/>
                  </a:schemeClr>
                </a:solidFill>
              </a:rPr>
              <a:t>Research Background</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152400" y="990600"/>
            <a:ext cx="8763000" cy="5410200"/>
          </a:xfrm>
        </p:spPr>
        <p:txBody>
          <a:bodyPr rtlCol="0">
            <a:noAutofit/>
          </a:bodyPr>
          <a:lstStyle/>
          <a:p>
            <a:pPr algn="l" rtl="0"/>
            <a:r>
              <a:rPr lang="en-US" sz="2800" dirty="0"/>
              <a:t>The concept of </a:t>
            </a:r>
            <a:r>
              <a:rPr lang="en-US" sz="2800" i="1" dirty="0">
                <a:solidFill>
                  <a:srgbClr val="FFC000"/>
                </a:solidFill>
              </a:rPr>
              <a:t>ratio</a:t>
            </a:r>
            <a:r>
              <a:rPr lang="en-US" sz="2800" dirty="0"/>
              <a:t> has been identified as problematic for many students and at least some teachers of mathematics</a:t>
            </a:r>
            <a:r>
              <a:rPr lang="en-US" sz="2800" dirty="0" smtClean="0"/>
              <a:t>.</a:t>
            </a:r>
          </a:p>
          <a:p>
            <a:pPr algn="l" rtl="0"/>
            <a:r>
              <a:rPr lang="en-US" sz="2800" dirty="0" smtClean="0"/>
              <a:t>The </a:t>
            </a:r>
            <a:r>
              <a:rPr lang="en-US" sz="2800" dirty="0"/>
              <a:t>need to address this area of teachers’ content knowledge for teaching through appropriate teacher education has been acknowledged. </a:t>
            </a:r>
            <a:endParaRPr lang="en-US" sz="2800" dirty="0" smtClean="0"/>
          </a:p>
          <a:p>
            <a:pPr algn="l" rtl="0"/>
            <a:r>
              <a:rPr lang="en-US" sz="2800" dirty="0" smtClean="0"/>
              <a:t>In </a:t>
            </a:r>
            <a:r>
              <a:rPr lang="en-US" sz="2800" dirty="0"/>
              <a:t>2011, in an attempt to address this issue, the Science and Mathematics Education RDC at ATEE initiated a study of prospective teachers’ content knowledge of ratio for teaching mathematics and science</a:t>
            </a:r>
            <a:r>
              <a:rPr lang="en-US" sz="2800" dirty="0" smtClean="0"/>
              <a:t>.</a:t>
            </a:r>
          </a:p>
          <a:p>
            <a:pPr algn="l" rtl="0"/>
            <a:endParaRPr lang="en-US" sz="2800" dirty="0"/>
          </a:p>
        </p:txBody>
      </p:sp>
      <p:sp>
        <p:nvSpPr>
          <p:cNvPr id="1843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pPr fontAlgn="base">
              <a:spcBef>
                <a:spcPct val="0"/>
              </a:spcBef>
              <a:spcAft>
                <a:spcPct val="0"/>
              </a:spcAft>
            </a:pPr>
            <a:r>
              <a:rPr lang="en-US" altLang="en-US" dirty="0" smtClean="0">
                <a:solidFill>
                  <a:srgbClr val="FFE341"/>
                </a:solidFill>
                <a:latin typeface="Calibri" pitchFamily="34" charset="0"/>
              </a:rPr>
              <a:t>23-27 AUGUST 2015</a:t>
            </a:r>
            <a:endParaRPr lang="he-IL" altLang="en-US" dirty="0">
              <a:solidFill>
                <a:srgbClr val="FFE341"/>
              </a:solidFill>
              <a:latin typeface="Calibri" pitchFamily="34" charset="0"/>
            </a:endParaRPr>
          </a:p>
        </p:txBody>
      </p:sp>
      <p:sp>
        <p:nvSpPr>
          <p:cNvPr id="1843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pPr fontAlgn="base">
              <a:spcBef>
                <a:spcPct val="0"/>
              </a:spcBef>
              <a:spcAft>
                <a:spcPct val="0"/>
              </a:spcAft>
            </a:pPr>
            <a:r>
              <a:rPr lang="en-US" altLang="en-US" dirty="0" smtClean="0">
                <a:solidFill>
                  <a:srgbClr val="FFE341"/>
                </a:solidFill>
                <a:latin typeface="Calibri" pitchFamily="34" charset="0"/>
              </a:rPr>
              <a:t>Batya Amit, ATEE, GLASGOW</a:t>
            </a:r>
            <a:endParaRPr lang="he-IL" altLang="en-US" dirty="0">
              <a:solidFill>
                <a:srgbClr val="FFE341"/>
              </a:solidFill>
              <a:latin typeface="Calibri" pitchFamily="34" charset="0"/>
            </a:endParaRPr>
          </a:p>
        </p:txBody>
      </p:sp>
      <p:sp>
        <p:nvSpPr>
          <p:cNvPr id="1843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pPr fontAlgn="base">
              <a:spcBef>
                <a:spcPct val="0"/>
              </a:spcBef>
              <a:spcAft>
                <a:spcPct val="0"/>
              </a:spcAft>
            </a:pPr>
            <a:fld id="{5F0A49DB-33F1-4B81-94A6-2806B8ECFDFB}" type="slidenum">
              <a:rPr lang="he-IL" altLang="en-US">
                <a:solidFill>
                  <a:srgbClr val="FFE341"/>
                </a:solidFill>
                <a:latin typeface="Calibri" pitchFamily="34" charset="0"/>
              </a:rPr>
              <a:pPr fontAlgn="base">
                <a:spcBef>
                  <a:spcPct val="0"/>
                </a:spcBef>
                <a:spcAft>
                  <a:spcPct val="0"/>
                </a:spcAft>
              </a:pPr>
              <a:t>2</a:t>
            </a:fld>
            <a:endParaRPr lang="he-IL" altLang="en-US" dirty="0">
              <a:solidFill>
                <a:srgbClr val="FFE34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2837"/>
            <a:ext cx="8229600" cy="4525963"/>
          </a:xfrm>
        </p:spPr>
        <p:txBody>
          <a:bodyPr/>
          <a:lstStyle/>
          <a:p>
            <a:pPr marL="0" lvl="0" indent="0" algn="ctr" rtl="0">
              <a:buNone/>
            </a:pPr>
            <a:r>
              <a:rPr lang="en-US" sz="3600" dirty="0" smtClean="0">
                <a:solidFill>
                  <a:srgbClr val="FFC000"/>
                </a:solidFill>
              </a:rPr>
              <a:t>Item 1</a:t>
            </a:r>
          </a:p>
          <a:p>
            <a:pPr lvl="0" algn="l" rtl="0"/>
            <a:r>
              <a:rPr lang="en-US" sz="2800" dirty="0" smtClean="0"/>
              <a:t>What </a:t>
            </a:r>
            <a:r>
              <a:rPr lang="en-US" sz="2800" dirty="0"/>
              <a:t>does the term ‘ratio’ mean to you?</a:t>
            </a:r>
          </a:p>
          <a:p>
            <a:pPr algn="l" rtl="0"/>
            <a:endParaRPr lang="en-US" sz="2800" dirty="0" smtClean="0"/>
          </a:p>
          <a:p>
            <a:pPr algn="l" rtl="0"/>
            <a:endParaRPr lang="en-US" sz="2800" dirty="0"/>
          </a:p>
          <a:p>
            <a:pPr algn="l" rtl="0"/>
            <a:r>
              <a:rPr lang="en-US" sz="2800" dirty="0" smtClean="0"/>
              <a:t>Examples </a:t>
            </a:r>
            <a:r>
              <a:rPr lang="en-US" sz="2800" dirty="0"/>
              <a:t>of key aspects to which participants referred in their responses to item 1 are given in Table 1. </a:t>
            </a:r>
          </a:p>
          <a:p>
            <a:pPr algn="l" rtl="0"/>
            <a:endParaRPr lang="en-US" sz="2800"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20</a:t>
            </a:fld>
            <a:endParaRPr lang="he-IL" dirty="0"/>
          </a:p>
        </p:txBody>
      </p:sp>
    </p:spTree>
    <p:extLst>
      <p:ext uri="{BB962C8B-B14F-4D97-AF65-F5344CB8AC3E}">
        <p14:creationId xmlns:p14="http://schemas.microsoft.com/office/powerpoint/2010/main" val="26947898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064179900"/>
              </p:ext>
            </p:extLst>
          </p:nvPr>
        </p:nvGraphicFramePr>
        <p:xfrm>
          <a:off x="533400" y="1151704"/>
          <a:ext cx="8077200" cy="4996548"/>
        </p:xfrm>
        <a:graphic>
          <a:graphicData uri="http://schemas.openxmlformats.org/drawingml/2006/table">
            <a:tbl>
              <a:tblPr firstRow="1" firstCol="1" bandRow="1" bandCol="1">
                <a:tableStyleId>{5C22544A-7EE6-4342-B048-85BDC9FD1C3A}</a:tableStyleId>
              </a:tblPr>
              <a:tblGrid>
                <a:gridCol w="2692400"/>
                <a:gridCol w="3022600"/>
                <a:gridCol w="2362200"/>
              </a:tblGrid>
              <a:tr h="555172">
                <a:tc>
                  <a:txBody>
                    <a:bodyPr/>
                    <a:lstStyle/>
                    <a:p>
                      <a:pPr marL="0" marR="0" algn="ctr">
                        <a:spcBef>
                          <a:spcPts val="0"/>
                        </a:spcBef>
                        <a:spcAft>
                          <a:spcPts val="0"/>
                        </a:spcAft>
                      </a:pPr>
                      <a:r>
                        <a:rPr lang="pt-PT" sz="2400" dirty="0">
                          <a:effectLst/>
                        </a:rPr>
                        <a:t>Two variables</a:t>
                      </a:r>
                      <a:endParaRPr lang="en-US" sz="3600" dirty="0">
                        <a:effectLst/>
                        <a:latin typeface="Cambria"/>
                        <a:ea typeface="MS Mincho"/>
                        <a:cs typeface="Arial"/>
                      </a:endParaRPr>
                    </a:p>
                  </a:txBody>
                  <a:tcPr marL="68580" marR="68580" marT="0" marB="0" anchor="ctr"/>
                </a:tc>
                <a:tc>
                  <a:txBody>
                    <a:bodyPr/>
                    <a:lstStyle/>
                    <a:p>
                      <a:pPr marL="0" marR="0" algn="ctr">
                        <a:spcBef>
                          <a:spcPts val="0"/>
                        </a:spcBef>
                        <a:spcAft>
                          <a:spcPts val="0"/>
                        </a:spcAft>
                      </a:pPr>
                      <a:r>
                        <a:rPr lang="en-US" sz="2400">
                          <a:effectLst/>
                        </a:rPr>
                        <a:t>Uses / Applications</a:t>
                      </a:r>
                      <a:endParaRPr lang="en-US" sz="3600">
                        <a:effectLst/>
                        <a:latin typeface="Cambria"/>
                        <a:ea typeface="MS Mincho"/>
                        <a:cs typeface="Arial"/>
                      </a:endParaRPr>
                    </a:p>
                  </a:txBody>
                  <a:tcPr marL="68580" marR="68580" marT="0" marB="0" anchor="ctr"/>
                </a:tc>
                <a:tc>
                  <a:txBody>
                    <a:bodyPr/>
                    <a:lstStyle/>
                    <a:p>
                      <a:pPr marL="0" marR="0" algn="ctr">
                        <a:spcBef>
                          <a:spcPts val="0"/>
                        </a:spcBef>
                        <a:spcAft>
                          <a:spcPts val="0"/>
                        </a:spcAft>
                      </a:pPr>
                      <a:r>
                        <a:rPr lang="pt-PT" sz="2400">
                          <a:effectLst/>
                        </a:rPr>
                        <a:t>Part / whole</a:t>
                      </a:r>
                      <a:endParaRPr lang="en-US" sz="3600">
                        <a:effectLst/>
                        <a:latin typeface="Cambria"/>
                        <a:ea typeface="MS Mincho"/>
                        <a:cs typeface="Arial"/>
                      </a:endParaRPr>
                    </a:p>
                  </a:txBody>
                  <a:tcPr marL="68580" marR="68580" marT="0" marB="0" anchor="ctr"/>
                </a:tc>
              </a:tr>
              <a:tr h="555172">
                <a:tc>
                  <a:txBody>
                    <a:bodyPr/>
                    <a:lstStyle/>
                    <a:p>
                      <a:pPr marL="0" marR="0" algn="ctr">
                        <a:spcBef>
                          <a:spcPts val="0"/>
                        </a:spcBef>
                        <a:spcAft>
                          <a:spcPts val="0"/>
                        </a:spcAft>
                      </a:pPr>
                      <a:r>
                        <a:rPr lang="pt-PT" sz="2400" dirty="0">
                          <a:effectLst/>
                        </a:rPr>
                        <a:t>Comparison</a:t>
                      </a:r>
                      <a:endParaRPr lang="en-US" sz="3600" dirty="0">
                        <a:effectLst/>
                        <a:latin typeface="Cambria"/>
                        <a:ea typeface="MS Mincho"/>
                        <a:cs typeface="Arial"/>
                      </a:endParaRPr>
                    </a:p>
                  </a:txBody>
                  <a:tcPr marL="68580" marR="68580" marT="0" marB="0" anchor="ctr"/>
                </a:tc>
                <a:tc>
                  <a:txBody>
                    <a:bodyPr/>
                    <a:lstStyle/>
                    <a:p>
                      <a:pPr marL="0" marR="0" algn="ctr">
                        <a:spcBef>
                          <a:spcPts val="0"/>
                        </a:spcBef>
                        <a:spcAft>
                          <a:spcPts val="0"/>
                        </a:spcAft>
                      </a:pPr>
                      <a:r>
                        <a:rPr lang="pt-PT" sz="2400">
                          <a:effectLst/>
                        </a:rPr>
                        <a:t>Rate</a:t>
                      </a:r>
                      <a:endParaRPr lang="en-US" sz="3600">
                        <a:effectLst/>
                        <a:latin typeface="Cambria"/>
                        <a:ea typeface="MS Mincho"/>
                        <a:cs typeface="Arial"/>
                      </a:endParaRPr>
                    </a:p>
                  </a:txBody>
                  <a:tcPr marL="68580" marR="68580" marT="0" marB="0" anchor="ctr"/>
                </a:tc>
                <a:tc>
                  <a:txBody>
                    <a:bodyPr/>
                    <a:lstStyle/>
                    <a:p>
                      <a:pPr marL="0" marR="0" algn="ctr">
                        <a:spcBef>
                          <a:spcPts val="0"/>
                        </a:spcBef>
                        <a:spcAft>
                          <a:spcPts val="0"/>
                        </a:spcAft>
                      </a:pPr>
                      <a:r>
                        <a:rPr lang="pt-PT" sz="2400">
                          <a:effectLst/>
                        </a:rPr>
                        <a:t>Fraction</a:t>
                      </a:r>
                      <a:endParaRPr lang="en-US" sz="3600">
                        <a:effectLst/>
                        <a:latin typeface="Cambria"/>
                        <a:ea typeface="MS Mincho"/>
                        <a:cs typeface="Arial"/>
                      </a:endParaRPr>
                    </a:p>
                  </a:txBody>
                  <a:tcPr marL="68580" marR="68580" marT="0" marB="0" anchor="ctr"/>
                </a:tc>
              </a:tr>
              <a:tr h="555172">
                <a:tc>
                  <a:txBody>
                    <a:bodyPr/>
                    <a:lstStyle/>
                    <a:p>
                      <a:pPr marL="0" marR="0" algn="ctr">
                        <a:spcBef>
                          <a:spcPts val="0"/>
                        </a:spcBef>
                        <a:spcAft>
                          <a:spcPts val="0"/>
                        </a:spcAft>
                      </a:pPr>
                      <a:r>
                        <a:rPr lang="pt-PT" sz="2400" dirty="0">
                          <a:effectLst/>
                        </a:rPr>
                        <a:t>Relationship</a:t>
                      </a:r>
                      <a:endParaRPr lang="en-US" sz="3600" dirty="0">
                        <a:effectLst/>
                        <a:latin typeface="Cambria"/>
                        <a:ea typeface="MS Mincho"/>
                        <a:cs typeface="Arial"/>
                      </a:endParaRPr>
                    </a:p>
                  </a:txBody>
                  <a:tcPr marL="68580" marR="68580" marT="0" marB="0" anchor="ctr"/>
                </a:tc>
                <a:tc>
                  <a:txBody>
                    <a:bodyPr/>
                    <a:lstStyle/>
                    <a:p>
                      <a:pPr marL="0" marR="0" algn="ctr">
                        <a:spcBef>
                          <a:spcPts val="0"/>
                        </a:spcBef>
                        <a:spcAft>
                          <a:spcPts val="0"/>
                        </a:spcAft>
                      </a:pPr>
                      <a:r>
                        <a:rPr lang="pt-PT" sz="2400" dirty="0">
                          <a:effectLst/>
                        </a:rPr>
                        <a:t>Scale</a:t>
                      </a:r>
                      <a:endParaRPr lang="en-US" sz="3600" dirty="0">
                        <a:effectLst/>
                        <a:latin typeface="Cambria"/>
                        <a:ea typeface="MS Mincho"/>
                        <a:cs typeface="Arial"/>
                      </a:endParaRPr>
                    </a:p>
                  </a:txBody>
                  <a:tcPr marL="68580" marR="68580" marT="0" marB="0" anchor="ctr"/>
                </a:tc>
                <a:tc>
                  <a:txBody>
                    <a:bodyPr/>
                    <a:lstStyle/>
                    <a:p>
                      <a:pPr marL="0" marR="0" algn="ctr">
                        <a:spcBef>
                          <a:spcPts val="0"/>
                        </a:spcBef>
                        <a:spcAft>
                          <a:spcPts val="0"/>
                        </a:spcAft>
                      </a:pPr>
                      <a:r>
                        <a:rPr lang="pt-PT" sz="2400">
                          <a:effectLst/>
                        </a:rPr>
                        <a:t>Decimal</a:t>
                      </a:r>
                      <a:endParaRPr lang="en-US" sz="3600">
                        <a:effectLst/>
                        <a:latin typeface="Cambria"/>
                        <a:ea typeface="MS Mincho"/>
                        <a:cs typeface="Arial"/>
                      </a:endParaRPr>
                    </a:p>
                  </a:txBody>
                  <a:tcPr marL="68580" marR="68580" marT="0" marB="0" anchor="ctr"/>
                </a:tc>
              </a:tr>
              <a:tr h="555172">
                <a:tc>
                  <a:txBody>
                    <a:bodyPr/>
                    <a:lstStyle/>
                    <a:p>
                      <a:pPr marL="0" marR="0" algn="ctr">
                        <a:spcBef>
                          <a:spcPts val="0"/>
                        </a:spcBef>
                        <a:spcAft>
                          <a:spcPts val="0"/>
                        </a:spcAft>
                      </a:pPr>
                      <a:r>
                        <a:rPr lang="en-US" sz="2400" b="1" kern="1200" dirty="0" smtClean="0">
                          <a:solidFill>
                            <a:schemeClr val="lt1"/>
                          </a:solidFill>
                          <a:effectLst/>
                          <a:latin typeface="+mn-lt"/>
                          <a:ea typeface="+mn-ea"/>
                          <a:cs typeface="+mn-cs"/>
                        </a:rPr>
                        <a:t>Connection</a:t>
                      </a:r>
                      <a:endParaRPr lang="en-US" sz="2400" b="1" kern="1200" dirty="0">
                        <a:solidFill>
                          <a:schemeClr val="lt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2400" kern="1200" dirty="0" smtClean="0">
                          <a:solidFill>
                            <a:schemeClr val="dk1"/>
                          </a:solidFill>
                          <a:effectLst/>
                          <a:latin typeface="+mn-lt"/>
                          <a:ea typeface="+mn-ea"/>
                          <a:cs typeface="+mn-cs"/>
                        </a:rPr>
                        <a:t>Maps</a:t>
                      </a:r>
                      <a:endParaRPr lang="en-US" sz="24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2400" kern="1200" dirty="0" smtClean="0">
                          <a:solidFill>
                            <a:schemeClr val="dk1"/>
                          </a:solidFill>
                          <a:effectLst/>
                          <a:latin typeface="+mn-lt"/>
                          <a:ea typeface="+mn-ea"/>
                          <a:cs typeface="+mn-cs"/>
                        </a:rPr>
                        <a:t>Proportion</a:t>
                      </a:r>
                      <a:endParaRPr lang="en-US" sz="2400" kern="1200" dirty="0">
                        <a:solidFill>
                          <a:schemeClr val="dk1"/>
                        </a:solidFill>
                        <a:effectLst/>
                        <a:latin typeface="+mn-lt"/>
                        <a:ea typeface="+mn-ea"/>
                        <a:cs typeface="+mn-cs"/>
                      </a:endParaRPr>
                    </a:p>
                  </a:txBody>
                  <a:tcPr marL="68580" marR="68580" marT="0" marB="0" anchor="ctr"/>
                </a:tc>
              </a:tr>
              <a:tr h="555172">
                <a:tc>
                  <a:txBody>
                    <a:bodyPr/>
                    <a:lstStyle/>
                    <a:p>
                      <a:pPr marL="0" marR="0" algn="ctr">
                        <a:spcBef>
                          <a:spcPts val="0"/>
                        </a:spcBef>
                        <a:spcAft>
                          <a:spcPts val="0"/>
                        </a:spcAft>
                      </a:pPr>
                      <a:r>
                        <a:rPr lang="pt-PT" sz="2400" dirty="0">
                          <a:effectLst/>
                        </a:rPr>
                        <a:t> </a:t>
                      </a:r>
                      <a:endParaRPr lang="en-US" sz="3600" dirty="0">
                        <a:effectLst/>
                        <a:latin typeface="Cambria"/>
                        <a:ea typeface="MS Mincho"/>
                        <a:cs typeface="Arial"/>
                      </a:endParaRPr>
                    </a:p>
                  </a:txBody>
                  <a:tcPr marL="68580" marR="68580" marT="0" marB="0" anchor="ctr"/>
                </a:tc>
                <a:tc>
                  <a:txBody>
                    <a:bodyPr/>
                    <a:lstStyle/>
                    <a:p>
                      <a:pPr marL="0" marR="0" algn="ctr" defTabSz="914400" rtl="0" eaLnBrk="1" latinLnBrk="0" hangingPunct="1">
                        <a:spcBef>
                          <a:spcPts val="0"/>
                        </a:spcBef>
                        <a:spcAft>
                          <a:spcPts val="0"/>
                        </a:spcAft>
                      </a:pPr>
                      <a:r>
                        <a:rPr lang="en-US" sz="2400" kern="1200" dirty="0" smtClean="0">
                          <a:solidFill>
                            <a:schemeClr val="dk1"/>
                          </a:solidFill>
                          <a:effectLst/>
                          <a:latin typeface="+mn-lt"/>
                          <a:ea typeface="+mn-ea"/>
                          <a:cs typeface="+mn-cs"/>
                        </a:rPr>
                        <a:t>Human Relations</a:t>
                      </a:r>
                      <a:endParaRPr lang="en-US" sz="24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pt-PT" sz="2400" dirty="0" smtClean="0">
                          <a:effectLst/>
                        </a:rPr>
                        <a:t>Percent</a:t>
                      </a:r>
                      <a:endParaRPr lang="en-US" sz="3600" dirty="0">
                        <a:effectLst/>
                        <a:latin typeface="Cambria"/>
                        <a:ea typeface="MS Mincho"/>
                        <a:cs typeface="Arial"/>
                      </a:endParaRPr>
                    </a:p>
                  </a:txBody>
                  <a:tcPr marL="68580" marR="68580" marT="0" marB="0" anchor="ctr"/>
                </a:tc>
              </a:tr>
              <a:tr h="555172">
                <a:tc>
                  <a:txBody>
                    <a:bodyPr/>
                    <a:lstStyle/>
                    <a:p>
                      <a:pPr marL="0" marR="0" algn="ctr">
                        <a:spcBef>
                          <a:spcPts val="0"/>
                        </a:spcBef>
                        <a:spcAft>
                          <a:spcPts val="0"/>
                        </a:spcAft>
                      </a:pPr>
                      <a:r>
                        <a:rPr lang="pt-PT" sz="2400">
                          <a:effectLst/>
                        </a:rPr>
                        <a:t> </a:t>
                      </a:r>
                      <a:endParaRPr lang="en-US" sz="3600">
                        <a:effectLst/>
                        <a:latin typeface="Cambria"/>
                        <a:ea typeface="MS Mincho"/>
                        <a:cs typeface="Arial"/>
                      </a:endParaRPr>
                    </a:p>
                  </a:txBody>
                  <a:tcPr marL="68580" marR="68580" marT="0" marB="0" anchor="ctr"/>
                </a:tc>
                <a:tc>
                  <a:txBody>
                    <a:bodyPr/>
                    <a:lstStyle/>
                    <a:p>
                      <a:pPr marL="0" marR="0" algn="ctr">
                        <a:spcBef>
                          <a:spcPts val="0"/>
                        </a:spcBef>
                        <a:spcAft>
                          <a:spcPts val="0"/>
                        </a:spcAft>
                      </a:pPr>
                      <a:r>
                        <a:rPr lang="pt-PT" sz="2400">
                          <a:effectLst/>
                        </a:rPr>
                        <a:t>Proportion</a:t>
                      </a:r>
                      <a:endParaRPr lang="en-US" sz="3600">
                        <a:effectLst/>
                        <a:latin typeface="Cambria"/>
                        <a:ea typeface="MS Mincho"/>
                        <a:cs typeface="Arial"/>
                      </a:endParaRPr>
                    </a:p>
                  </a:txBody>
                  <a:tcPr marL="68580" marR="68580" marT="0" marB="0" anchor="ctr"/>
                </a:tc>
                <a:tc>
                  <a:txBody>
                    <a:bodyPr/>
                    <a:lstStyle/>
                    <a:p>
                      <a:pPr marL="0" marR="0" algn="ctr">
                        <a:spcBef>
                          <a:spcPts val="0"/>
                        </a:spcBef>
                        <a:spcAft>
                          <a:spcPts val="0"/>
                        </a:spcAft>
                      </a:pPr>
                      <a:r>
                        <a:rPr lang="pt-PT" sz="2400">
                          <a:effectLst/>
                        </a:rPr>
                        <a:t> </a:t>
                      </a:r>
                      <a:endParaRPr lang="en-US" sz="3600">
                        <a:effectLst/>
                        <a:latin typeface="Cambria"/>
                        <a:ea typeface="MS Mincho"/>
                        <a:cs typeface="Arial"/>
                      </a:endParaRPr>
                    </a:p>
                  </a:txBody>
                  <a:tcPr marL="68580" marR="68580" marT="0" marB="0" anchor="ctr"/>
                </a:tc>
              </a:tr>
              <a:tr h="555172">
                <a:tc>
                  <a:txBody>
                    <a:bodyPr/>
                    <a:lstStyle/>
                    <a:p>
                      <a:pPr marL="0" marR="0" algn="ctr">
                        <a:spcBef>
                          <a:spcPts val="0"/>
                        </a:spcBef>
                        <a:spcAft>
                          <a:spcPts val="0"/>
                        </a:spcAft>
                      </a:pPr>
                      <a:r>
                        <a:rPr lang="pt-PT" sz="2400">
                          <a:effectLst/>
                        </a:rPr>
                        <a:t> </a:t>
                      </a:r>
                      <a:endParaRPr lang="en-US" sz="3600">
                        <a:effectLst/>
                        <a:latin typeface="Cambria"/>
                        <a:ea typeface="MS Mincho"/>
                        <a:cs typeface="Arial"/>
                      </a:endParaRPr>
                    </a:p>
                  </a:txBody>
                  <a:tcPr marL="68580" marR="68580" marT="0" marB="0" anchor="ctr"/>
                </a:tc>
                <a:tc>
                  <a:txBody>
                    <a:bodyPr/>
                    <a:lstStyle/>
                    <a:p>
                      <a:pPr marL="0" marR="0" algn="ctr">
                        <a:spcBef>
                          <a:spcPts val="0"/>
                        </a:spcBef>
                        <a:spcAft>
                          <a:spcPts val="0"/>
                        </a:spcAft>
                      </a:pPr>
                      <a:r>
                        <a:rPr lang="pt-PT" sz="2400">
                          <a:effectLst/>
                        </a:rPr>
                        <a:t>Division / splitting</a:t>
                      </a:r>
                      <a:endParaRPr lang="en-US" sz="3600">
                        <a:effectLst/>
                        <a:latin typeface="Cambria"/>
                        <a:ea typeface="MS Mincho"/>
                        <a:cs typeface="Arial"/>
                      </a:endParaRPr>
                    </a:p>
                  </a:txBody>
                  <a:tcPr marL="68580" marR="68580" marT="0" marB="0" anchor="ctr"/>
                </a:tc>
                <a:tc>
                  <a:txBody>
                    <a:bodyPr/>
                    <a:lstStyle/>
                    <a:p>
                      <a:pPr marL="0" marR="0" algn="ctr">
                        <a:spcBef>
                          <a:spcPts val="0"/>
                        </a:spcBef>
                        <a:spcAft>
                          <a:spcPts val="0"/>
                        </a:spcAft>
                      </a:pPr>
                      <a:r>
                        <a:rPr lang="pt-PT" sz="2400">
                          <a:effectLst/>
                        </a:rPr>
                        <a:t> </a:t>
                      </a:r>
                      <a:endParaRPr lang="en-US" sz="3600">
                        <a:effectLst/>
                        <a:latin typeface="Cambria"/>
                        <a:ea typeface="MS Mincho"/>
                        <a:cs typeface="Arial"/>
                      </a:endParaRPr>
                    </a:p>
                  </a:txBody>
                  <a:tcPr marL="68580" marR="68580" marT="0" marB="0" anchor="ctr"/>
                </a:tc>
              </a:tr>
              <a:tr h="555172">
                <a:tc>
                  <a:txBody>
                    <a:bodyPr/>
                    <a:lstStyle/>
                    <a:p>
                      <a:pPr marL="0" marR="0" algn="ctr">
                        <a:spcBef>
                          <a:spcPts val="0"/>
                        </a:spcBef>
                        <a:spcAft>
                          <a:spcPts val="0"/>
                        </a:spcAft>
                      </a:pPr>
                      <a:r>
                        <a:rPr lang="pt-PT" sz="2400">
                          <a:effectLst/>
                        </a:rPr>
                        <a:t> </a:t>
                      </a:r>
                      <a:endParaRPr lang="en-US" sz="3600">
                        <a:effectLst/>
                        <a:latin typeface="Cambria"/>
                        <a:ea typeface="MS Mincho"/>
                        <a:cs typeface="Arial"/>
                      </a:endParaRPr>
                    </a:p>
                  </a:txBody>
                  <a:tcPr marL="68580" marR="68580" marT="0" marB="0" anchor="ctr"/>
                </a:tc>
                <a:tc>
                  <a:txBody>
                    <a:bodyPr/>
                    <a:lstStyle/>
                    <a:p>
                      <a:pPr marL="0" marR="0" algn="ctr">
                        <a:spcBef>
                          <a:spcPts val="0"/>
                        </a:spcBef>
                        <a:spcAft>
                          <a:spcPts val="0"/>
                        </a:spcAft>
                      </a:pPr>
                      <a:r>
                        <a:rPr lang="pt-PT" sz="2400" dirty="0">
                          <a:effectLst/>
                        </a:rPr>
                        <a:t>Percent</a:t>
                      </a:r>
                      <a:endParaRPr lang="en-US" sz="3600" dirty="0">
                        <a:effectLst/>
                        <a:latin typeface="Cambria"/>
                        <a:ea typeface="MS Mincho"/>
                        <a:cs typeface="Arial"/>
                      </a:endParaRPr>
                    </a:p>
                  </a:txBody>
                  <a:tcPr marL="68580" marR="68580" marT="0" marB="0" anchor="ctr"/>
                </a:tc>
                <a:tc>
                  <a:txBody>
                    <a:bodyPr/>
                    <a:lstStyle/>
                    <a:p>
                      <a:pPr marL="0" marR="0" algn="ctr">
                        <a:spcBef>
                          <a:spcPts val="0"/>
                        </a:spcBef>
                        <a:spcAft>
                          <a:spcPts val="0"/>
                        </a:spcAft>
                      </a:pPr>
                      <a:r>
                        <a:rPr lang="pt-PT" sz="2400" dirty="0">
                          <a:effectLst/>
                        </a:rPr>
                        <a:t> </a:t>
                      </a:r>
                      <a:endParaRPr lang="en-US" sz="3600" dirty="0">
                        <a:effectLst/>
                        <a:latin typeface="Cambria"/>
                        <a:ea typeface="MS Mincho"/>
                        <a:cs typeface="Arial"/>
                      </a:endParaRPr>
                    </a:p>
                  </a:txBody>
                  <a:tcPr marL="68580" marR="68580" marT="0" marB="0" anchor="ctr"/>
                </a:tc>
              </a:tr>
              <a:tr h="555172">
                <a:tc>
                  <a:txBody>
                    <a:bodyPr/>
                    <a:lstStyle/>
                    <a:p>
                      <a:pPr marL="0" marR="0" algn="ctr">
                        <a:spcBef>
                          <a:spcPts val="0"/>
                        </a:spcBef>
                        <a:spcAft>
                          <a:spcPts val="0"/>
                        </a:spcAft>
                      </a:pPr>
                      <a:endParaRPr lang="en-US" sz="3600">
                        <a:effectLst/>
                        <a:latin typeface="Cambria"/>
                        <a:ea typeface="MS Mincho"/>
                        <a:cs typeface="Arial"/>
                      </a:endParaRPr>
                    </a:p>
                  </a:txBody>
                  <a:tcPr marL="68580" marR="68580" marT="0" marB="0" anchor="ctr"/>
                </a:tc>
                <a:tc>
                  <a:txBody>
                    <a:bodyPr/>
                    <a:lstStyle/>
                    <a:p>
                      <a:pPr marL="0" marR="0" algn="ctr" defTabSz="914400" rtl="0" eaLnBrk="1" latinLnBrk="0" hangingPunct="1">
                        <a:spcBef>
                          <a:spcPts val="0"/>
                        </a:spcBef>
                        <a:spcAft>
                          <a:spcPts val="0"/>
                        </a:spcAft>
                      </a:pPr>
                      <a:r>
                        <a:rPr lang="en-US" sz="2400" kern="1200" dirty="0" smtClean="0">
                          <a:solidFill>
                            <a:schemeClr val="dk1"/>
                          </a:solidFill>
                          <a:effectLst/>
                          <a:latin typeface="+mn-lt"/>
                          <a:ea typeface="+mn-ea"/>
                          <a:cs typeface="+mn-cs"/>
                        </a:rPr>
                        <a:t>Chances (probability)</a:t>
                      </a:r>
                      <a:endParaRPr lang="en-US" sz="24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endParaRPr lang="en-US" sz="3600" dirty="0">
                        <a:effectLst/>
                        <a:latin typeface="Cambria"/>
                        <a:ea typeface="MS Mincho"/>
                        <a:cs typeface="Arial"/>
                      </a:endParaRPr>
                    </a:p>
                  </a:txBody>
                  <a:tcPr marL="68580" marR="68580" marT="0" marB="0" anchor="ctr"/>
                </a:tc>
              </a:tr>
            </a:tbl>
          </a:graphicData>
        </a:graphic>
      </p:graphicFrame>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21</a:t>
            </a:fld>
            <a:endParaRPr lang="he-IL" dirty="0"/>
          </a:p>
        </p:txBody>
      </p:sp>
      <p:sp>
        <p:nvSpPr>
          <p:cNvPr id="8" name="Rectangle 1"/>
          <p:cNvSpPr>
            <a:spLocks noChangeArrowheads="1"/>
          </p:cNvSpPr>
          <p:nvPr/>
        </p:nvSpPr>
        <p:spPr bwMode="auto">
          <a:xfrm>
            <a:off x="445063" y="137755"/>
            <a:ext cx="8262198"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ja-JP" sz="2800" dirty="0">
                <a:solidFill>
                  <a:srgbClr val="FFE341"/>
                </a:solidFill>
                <a:latin typeface="Arial" pitchFamily="34" charset="0"/>
                <a:ea typeface="+mj-ea"/>
                <a:cs typeface="Arial" pitchFamily="34" charset="0"/>
              </a:rPr>
              <a:t>Table 1.   Emergent themes for participants’ </a:t>
            </a:r>
          </a:p>
          <a:p>
            <a:pPr marL="0" marR="0" lvl="0" indent="0" algn="ctr" defTabSz="914400" rtl="0" eaLnBrk="1" fontAlgn="base" latinLnBrk="0" hangingPunct="1">
              <a:lnSpc>
                <a:spcPct val="100000"/>
              </a:lnSpc>
              <a:spcBef>
                <a:spcPct val="0"/>
              </a:spcBef>
              <a:spcAft>
                <a:spcPct val="0"/>
              </a:spcAft>
              <a:buClrTx/>
              <a:buSzTx/>
              <a:buFontTx/>
              <a:buNone/>
              <a:tabLst/>
            </a:pPr>
            <a:r>
              <a:rPr lang="en-US" altLang="ja-JP" sz="2800" dirty="0">
                <a:solidFill>
                  <a:srgbClr val="FFE341"/>
                </a:solidFill>
                <a:latin typeface="Arial" pitchFamily="34" charset="0"/>
                <a:ea typeface="+mj-ea"/>
                <a:cs typeface="Arial" pitchFamily="34" charset="0"/>
              </a:rPr>
              <a:t>Descriptions of the meanings they ascribed to ratio</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ja-JP" sz="6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1402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Relational Understanding and Instrumental </a:t>
            </a:r>
            <a:r>
              <a:rPr lang="en-US" dirty="0" smtClean="0"/>
              <a:t>Understanding</a:t>
            </a:r>
            <a:endParaRPr lang="en-US" dirty="0"/>
          </a:p>
        </p:txBody>
      </p:sp>
      <p:sp>
        <p:nvSpPr>
          <p:cNvPr id="3" name="Content Placeholder 2"/>
          <p:cNvSpPr>
            <a:spLocks noGrp="1"/>
          </p:cNvSpPr>
          <p:nvPr>
            <p:ph idx="1"/>
          </p:nvPr>
        </p:nvSpPr>
        <p:spPr>
          <a:xfrm>
            <a:off x="457200" y="1600200"/>
            <a:ext cx="8534400" cy="4525963"/>
          </a:xfrm>
        </p:spPr>
        <p:txBody>
          <a:bodyPr/>
          <a:lstStyle/>
          <a:p>
            <a:pPr algn="l" rtl="0"/>
            <a:r>
              <a:rPr lang="en-US" sz="2800" dirty="0" smtClean="0"/>
              <a:t>The distinction between the two set first by </a:t>
            </a:r>
            <a:r>
              <a:rPr lang="en-US" sz="2800" dirty="0" err="1" smtClean="0"/>
              <a:t>Skemp</a:t>
            </a:r>
            <a:r>
              <a:rPr lang="en-US" sz="2800" dirty="0" smtClean="0"/>
              <a:t> (</a:t>
            </a:r>
            <a:r>
              <a:rPr lang="en-US" sz="2800" dirty="0" err="1" smtClean="0"/>
              <a:t>Skemp</a:t>
            </a:r>
            <a:r>
              <a:rPr lang="en-US" sz="2800" dirty="0" smtClean="0"/>
              <a:t>, 1976) studied the many cases where students </a:t>
            </a:r>
            <a:r>
              <a:rPr lang="en-US" sz="2800" dirty="0" smtClean="0">
                <a:solidFill>
                  <a:srgbClr val="FFC000"/>
                </a:solidFill>
              </a:rPr>
              <a:t>succeeded to do </a:t>
            </a:r>
            <a:r>
              <a:rPr lang="en-US" sz="2800" dirty="0" smtClean="0"/>
              <a:t>mathematics (calculate) but had no idea </a:t>
            </a:r>
            <a:r>
              <a:rPr lang="en-US" sz="2800" dirty="0" smtClean="0">
                <a:solidFill>
                  <a:srgbClr val="FFC000"/>
                </a:solidFill>
              </a:rPr>
              <a:t>why</a:t>
            </a:r>
            <a:r>
              <a:rPr lang="en-US" sz="2800" dirty="0" smtClean="0"/>
              <a:t> they are doing so…. </a:t>
            </a:r>
          </a:p>
          <a:p>
            <a:pPr algn="l" rtl="0"/>
            <a:r>
              <a:rPr lang="en-US" sz="2800" dirty="0" smtClean="0"/>
              <a:t>Analysis </a:t>
            </a:r>
            <a:r>
              <a:rPr lang="en-US" sz="2800" dirty="0"/>
              <a:t>of the meanings and representations in the light of literature led to the conjecture that </a:t>
            </a:r>
            <a:r>
              <a:rPr lang="en-US" sz="2800" i="1" dirty="0"/>
              <a:t>participants who offered meanings </a:t>
            </a:r>
            <a:r>
              <a:rPr lang="en-US" sz="2800" i="1" dirty="0">
                <a:solidFill>
                  <a:srgbClr val="FFC000"/>
                </a:solidFill>
              </a:rPr>
              <a:t>reflecting two variables</a:t>
            </a:r>
            <a:r>
              <a:rPr lang="en-US" sz="2800" i="1" dirty="0"/>
              <a:t>, and who provided </a:t>
            </a:r>
            <a:r>
              <a:rPr lang="en-US" sz="2800" i="1" dirty="0">
                <a:solidFill>
                  <a:srgbClr val="FFC000"/>
                </a:solidFill>
              </a:rPr>
              <a:t>many, varied, and relevant representations</a:t>
            </a:r>
            <a:r>
              <a:rPr lang="en-US" sz="2800" i="1" dirty="0"/>
              <a:t>, possessed </a:t>
            </a:r>
            <a:r>
              <a:rPr lang="en-US" sz="2800" i="1" dirty="0">
                <a:solidFill>
                  <a:srgbClr val="FFC000"/>
                </a:solidFill>
              </a:rPr>
              <a:t>relational understanding </a:t>
            </a:r>
            <a:r>
              <a:rPr lang="en-US" sz="2800" i="1" dirty="0"/>
              <a:t>of ratio</a:t>
            </a:r>
            <a:r>
              <a:rPr lang="en-US" sz="2800" dirty="0"/>
              <a:t> (Berenson et al. 2013).</a:t>
            </a:r>
          </a:p>
          <a:p>
            <a:pPr algn="l" rtl="0"/>
            <a:endParaRPr lang="en-US" sz="2800"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22</a:t>
            </a:fld>
            <a:endParaRPr lang="he-IL" dirty="0"/>
          </a:p>
        </p:txBody>
      </p:sp>
    </p:spTree>
    <p:extLst>
      <p:ext uri="{BB962C8B-B14F-4D97-AF65-F5344CB8AC3E}">
        <p14:creationId xmlns:p14="http://schemas.microsoft.com/office/powerpoint/2010/main" val="220477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ONLY RATIO ?</a:t>
            </a:r>
            <a:endParaRPr lang="en-US" dirty="0"/>
          </a:p>
        </p:txBody>
      </p:sp>
      <p:sp>
        <p:nvSpPr>
          <p:cNvPr id="3" name="Content Placeholder 2"/>
          <p:cNvSpPr>
            <a:spLocks noGrp="1"/>
          </p:cNvSpPr>
          <p:nvPr>
            <p:ph idx="1"/>
          </p:nvPr>
        </p:nvSpPr>
        <p:spPr/>
        <p:txBody>
          <a:bodyPr/>
          <a:lstStyle/>
          <a:p>
            <a:pPr algn="l" rtl="0"/>
            <a:r>
              <a:rPr lang="en-US" dirty="0" smtClean="0"/>
              <a:t>This study was an attempt to expose relational knowledge relating to Ratio among teachers as well as students,  believing that this knowledge is essential to the meaningful understanding of mathematics.</a:t>
            </a:r>
          </a:p>
          <a:p>
            <a:pPr algn="l" rtl="0"/>
            <a:r>
              <a:rPr lang="en-US" dirty="0" smtClean="0"/>
              <a:t>Furthermore, it may be added to the essential knowledge for teaching and implemented within Math Education.</a:t>
            </a:r>
          </a:p>
          <a:p>
            <a:pPr algn="l" rtl="0"/>
            <a:endParaRPr lang="en-US"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23</a:t>
            </a:fld>
            <a:endParaRPr lang="he-IL" dirty="0"/>
          </a:p>
        </p:txBody>
      </p:sp>
    </p:spTree>
    <p:extLst>
      <p:ext uri="{BB962C8B-B14F-4D97-AF65-F5344CB8AC3E}">
        <p14:creationId xmlns:p14="http://schemas.microsoft.com/office/powerpoint/2010/main" val="28513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868554151"/>
              </p:ext>
            </p:extLst>
          </p:nvPr>
        </p:nvGraphicFramePr>
        <p:xfrm>
          <a:off x="533400" y="1904999"/>
          <a:ext cx="8001001" cy="3718561"/>
        </p:xfrm>
        <a:graphic>
          <a:graphicData uri="http://schemas.openxmlformats.org/drawingml/2006/table">
            <a:tbl>
              <a:tblPr firstRow="1" firstCol="1" bandRow="1" bandCol="1">
                <a:tableStyleId>{5C22544A-7EE6-4342-B048-85BDC9FD1C3A}</a:tableStyleId>
              </a:tblPr>
              <a:tblGrid>
                <a:gridCol w="2286000"/>
                <a:gridCol w="3458976"/>
                <a:gridCol w="2256025"/>
              </a:tblGrid>
              <a:tr h="762001">
                <a:tc>
                  <a:txBody>
                    <a:bodyPr/>
                    <a:lstStyle/>
                    <a:p>
                      <a:pPr marL="0" marR="0" algn="ctr">
                        <a:spcBef>
                          <a:spcPts val="0"/>
                        </a:spcBef>
                        <a:spcAft>
                          <a:spcPts val="0"/>
                        </a:spcAft>
                      </a:pPr>
                      <a:r>
                        <a:rPr lang="pt-PT" sz="2000" dirty="0">
                          <a:effectLst/>
                        </a:rPr>
                        <a:t>Year</a:t>
                      </a:r>
                      <a:endParaRPr lang="en-US" sz="3200" dirty="0">
                        <a:effectLst/>
                        <a:latin typeface="Cambria"/>
                        <a:ea typeface="MS Mincho"/>
                        <a:cs typeface="Arial"/>
                      </a:endParaRPr>
                    </a:p>
                  </a:txBody>
                  <a:tcPr marL="68580" marR="68580" marT="0" marB="0"/>
                </a:tc>
                <a:tc>
                  <a:txBody>
                    <a:bodyPr/>
                    <a:lstStyle/>
                    <a:p>
                      <a:pPr marL="0" marR="0" algn="ctr">
                        <a:spcBef>
                          <a:spcPts val="0"/>
                        </a:spcBef>
                        <a:spcAft>
                          <a:spcPts val="0"/>
                        </a:spcAft>
                      </a:pPr>
                      <a:r>
                        <a:rPr lang="pt-PT" sz="2000" dirty="0" smtClean="0">
                          <a:effectLst/>
                          <a:latin typeface="+mn-lt"/>
                          <a:ea typeface="+mn-ea"/>
                          <a:cs typeface="+mn-cs"/>
                        </a:rPr>
                        <a:t>Group</a:t>
                      </a:r>
                      <a:endParaRPr lang="en-US" sz="3200" dirty="0">
                        <a:effectLst/>
                        <a:latin typeface="Cambria"/>
                        <a:ea typeface="MS Mincho"/>
                        <a:cs typeface="Arial"/>
                      </a:endParaRPr>
                    </a:p>
                  </a:txBody>
                  <a:tcPr marL="68580" marR="68580" marT="0" marB="0"/>
                </a:tc>
                <a:tc>
                  <a:txBody>
                    <a:bodyPr/>
                    <a:lstStyle/>
                    <a:p>
                      <a:pPr marL="0" marR="0" algn="ctr">
                        <a:spcBef>
                          <a:spcPts val="0"/>
                        </a:spcBef>
                        <a:spcAft>
                          <a:spcPts val="0"/>
                        </a:spcAft>
                      </a:pPr>
                      <a:r>
                        <a:rPr lang="pt-PT" sz="2000">
                          <a:effectLst/>
                        </a:rPr>
                        <a:t>N</a:t>
                      </a:r>
                      <a:endParaRPr lang="en-US" sz="3200">
                        <a:effectLst/>
                        <a:latin typeface="Cambria"/>
                        <a:ea typeface="MS Mincho"/>
                        <a:cs typeface="Arial"/>
                      </a:endParaRPr>
                    </a:p>
                  </a:txBody>
                  <a:tcPr marL="68580" marR="68580" marT="0" marB="0"/>
                </a:tc>
              </a:tr>
              <a:tr h="822960">
                <a:tc>
                  <a:txBody>
                    <a:bodyPr/>
                    <a:lstStyle/>
                    <a:p>
                      <a:pPr marL="0" marR="0" algn="ctr">
                        <a:spcBef>
                          <a:spcPts val="0"/>
                        </a:spcBef>
                        <a:spcAft>
                          <a:spcPts val="0"/>
                        </a:spcAft>
                      </a:pPr>
                      <a:r>
                        <a:rPr lang="pt-PT" sz="2800" dirty="0" smtClean="0">
                          <a:effectLst/>
                        </a:rPr>
                        <a:t>2014- 2015</a:t>
                      </a:r>
                      <a:endParaRPr lang="en-US" sz="2800" dirty="0">
                        <a:effectLst/>
                        <a:latin typeface="Cambria"/>
                        <a:ea typeface="MS Mincho"/>
                        <a:cs typeface="Arial"/>
                      </a:endParaRPr>
                    </a:p>
                  </a:txBody>
                  <a:tcPr marL="68580" marR="68580" marT="0" marB="0"/>
                </a:tc>
                <a:tc>
                  <a:txBody>
                    <a:bodyPr/>
                    <a:lstStyle/>
                    <a:p>
                      <a:pPr marL="0" marR="0" algn="ctr">
                        <a:spcBef>
                          <a:spcPts val="0"/>
                        </a:spcBef>
                        <a:spcAft>
                          <a:spcPts val="0"/>
                        </a:spcAft>
                      </a:pPr>
                      <a:r>
                        <a:rPr lang="en-US" sz="2800" dirty="0" smtClean="0">
                          <a:effectLst/>
                          <a:latin typeface="Cambria"/>
                          <a:ea typeface="MS Mincho"/>
                          <a:cs typeface="Arial"/>
                        </a:rPr>
                        <a:t>Teachers + Mentors</a:t>
                      </a:r>
                    </a:p>
                    <a:p>
                      <a:pPr marL="0" marR="0" algn="ctr">
                        <a:spcBef>
                          <a:spcPts val="0"/>
                        </a:spcBef>
                        <a:spcAft>
                          <a:spcPts val="0"/>
                        </a:spcAft>
                      </a:pPr>
                      <a:r>
                        <a:rPr lang="en-US" sz="2800" dirty="0" smtClean="0">
                          <a:effectLst/>
                          <a:latin typeface="Cambria"/>
                          <a:ea typeface="MS Mincho"/>
                          <a:cs typeface="Arial"/>
                        </a:rPr>
                        <a:t>(T+M)</a:t>
                      </a:r>
                      <a:endParaRPr lang="en-US" sz="2800" dirty="0">
                        <a:effectLst/>
                        <a:latin typeface="Cambria"/>
                        <a:ea typeface="MS Mincho"/>
                        <a:cs typeface="Arial"/>
                      </a:endParaRPr>
                    </a:p>
                  </a:txBody>
                  <a:tcPr marL="68580" marR="68580" marT="0" marB="0"/>
                </a:tc>
                <a:tc>
                  <a:txBody>
                    <a:bodyPr/>
                    <a:lstStyle/>
                    <a:p>
                      <a:pPr marL="0" marR="0" algn="ctr">
                        <a:spcBef>
                          <a:spcPts val="0"/>
                        </a:spcBef>
                        <a:spcAft>
                          <a:spcPts val="0"/>
                        </a:spcAft>
                      </a:pPr>
                      <a:r>
                        <a:rPr lang="en-US" sz="2800" dirty="0" smtClean="0">
                          <a:effectLst/>
                          <a:latin typeface="Cambria"/>
                          <a:ea typeface="MS Mincho"/>
                          <a:cs typeface="Arial"/>
                        </a:rPr>
                        <a:t>10+10</a:t>
                      </a:r>
                    </a:p>
                    <a:p>
                      <a:pPr marL="0" marR="0" algn="ctr">
                        <a:spcBef>
                          <a:spcPts val="0"/>
                        </a:spcBef>
                        <a:spcAft>
                          <a:spcPts val="0"/>
                        </a:spcAft>
                      </a:pPr>
                      <a:endParaRPr lang="en-US" sz="2800" dirty="0">
                        <a:effectLst/>
                        <a:latin typeface="Cambria"/>
                        <a:ea typeface="MS Mincho"/>
                        <a:cs typeface="Arial"/>
                      </a:endParaRPr>
                    </a:p>
                  </a:txBody>
                  <a:tcPr marL="68580" marR="68580" marT="0" marB="0"/>
                </a:tc>
              </a:tr>
              <a:tr h="822960">
                <a:tc rowSpan="2">
                  <a:txBody>
                    <a:bodyPr/>
                    <a:lstStyle/>
                    <a:p>
                      <a:pPr marL="0" marR="0" algn="ctr">
                        <a:spcBef>
                          <a:spcPts val="0"/>
                        </a:spcBef>
                        <a:spcAft>
                          <a:spcPts val="0"/>
                        </a:spcAft>
                      </a:pPr>
                      <a:r>
                        <a:rPr lang="pt-PT" sz="2800" dirty="0" smtClean="0">
                          <a:effectLst/>
                        </a:rPr>
                        <a:t>2014- 2015</a:t>
                      </a:r>
                      <a:endParaRPr lang="en-US" sz="2800" dirty="0">
                        <a:effectLst/>
                        <a:latin typeface="Cambria"/>
                        <a:ea typeface="MS Mincho"/>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effectLst/>
                          <a:latin typeface="Cambria"/>
                          <a:ea typeface="MS Mincho"/>
                          <a:cs typeface="Arial"/>
                        </a:rPr>
                        <a:t>M-teach Students (MTS)</a:t>
                      </a:r>
                    </a:p>
                    <a:p>
                      <a:pPr marL="0" marR="0" algn="ctr">
                        <a:spcBef>
                          <a:spcPts val="0"/>
                        </a:spcBef>
                        <a:spcAft>
                          <a:spcPts val="0"/>
                        </a:spcAft>
                      </a:pPr>
                      <a:r>
                        <a:rPr lang="pt-PT" sz="2800" dirty="0" smtClean="0">
                          <a:effectLst/>
                        </a:rPr>
                        <a:t> </a:t>
                      </a:r>
                      <a:endParaRPr lang="en-US" sz="2800" dirty="0">
                        <a:effectLst/>
                        <a:latin typeface="Cambria"/>
                        <a:ea typeface="MS Mincho"/>
                        <a:cs typeface="Arial"/>
                      </a:endParaRPr>
                    </a:p>
                  </a:txBody>
                  <a:tcPr marL="68580" marR="68580" marT="0" marB="0"/>
                </a:tc>
                <a:tc>
                  <a:txBody>
                    <a:bodyPr/>
                    <a:lstStyle/>
                    <a:p>
                      <a:pPr marL="0" marR="0" algn="ctr">
                        <a:spcBef>
                          <a:spcPts val="0"/>
                        </a:spcBef>
                        <a:spcAft>
                          <a:spcPts val="0"/>
                        </a:spcAft>
                      </a:pPr>
                      <a:r>
                        <a:rPr lang="pt-PT" sz="2800" dirty="0" smtClean="0">
                          <a:effectLst/>
                        </a:rPr>
                        <a:t>24</a:t>
                      </a:r>
                      <a:endParaRPr lang="en-US" sz="2800" dirty="0">
                        <a:effectLst/>
                        <a:latin typeface="Cambria"/>
                        <a:ea typeface="MS Mincho"/>
                        <a:cs typeface="Arial"/>
                      </a:endParaRPr>
                    </a:p>
                  </a:txBody>
                  <a:tcPr marL="68580" marR="68580" marT="0" marB="0"/>
                </a:tc>
              </a:tr>
              <a:tr h="822960">
                <a:tc vMerge="1">
                  <a:txBody>
                    <a:bodyPr/>
                    <a:lstStyle/>
                    <a:p>
                      <a:endParaRPr lang="en-US"/>
                    </a:p>
                  </a:txBody>
                  <a:tcPr/>
                </a:tc>
                <a:tc>
                  <a:txBody>
                    <a:bodyPr/>
                    <a:lstStyle/>
                    <a:p>
                      <a:pPr marL="0" marR="0" algn="ctr">
                        <a:spcBef>
                          <a:spcPts val="0"/>
                        </a:spcBef>
                        <a:spcAft>
                          <a:spcPts val="0"/>
                        </a:spcAft>
                      </a:pPr>
                      <a:r>
                        <a:rPr lang="en-US" sz="2800" dirty="0" smtClean="0">
                          <a:effectLst/>
                          <a:latin typeface="Cambria"/>
                          <a:ea typeface="MS Mincho"/>
                          <a:cs typeface="Arial"/>
                        </a:rPr>
                        <a:t>Delta Students (DS)</a:t>
                      </a:r>
                      <a:endParaRPr lang="en-US" sz="2800" dirty="0">
                        <a:effectLst/>
                        <a:latin typeface="Cambria"/>
                        <a:ea typeface="MS Mincho"/>
                        <a:cs typeface="Arial"/>
                      </a:endParaRPr>
                    </a:p>
                  </a:txBody>
                  <a:tcPr marL="68580" marR="68580" marT="0" marB="0"/>
                </a:tc>
                <a:tc>
                  <a:txBody>
                    <a:bodyPr/>
                    <a:lstStyle/>
                    <a:p>
                      <a:pPr marL="0" marR="0" algn="ctr">
                        <a:spcBef>
                          <a:spcPts val="0"/>
                        </a:spcBef>
                        <a:spcAft>
                          <a:spcPts val="0"/>
                        </a:spcAft>
                      </a:pPr>
                      <a:r>
                        <a:rPr lang="pt-PT" sz="2800" dirty="0" smtClean="0">
                          <a:effectLst/>
                        </a:rPr>
                        <a:t>11</a:t>
                      </a:r>
                      <a:endParaRPr lang="en-US" sz="2800" dirty="0">
                        <a:effectLst/>
                        <a:latin typeface="Cambria"/>
                        <a:ea typeface="MS Mincho"/>
                        <a:cs typeface="Arial"/>
                      </a:endParaRPr>
                    </a:p>
                  </a:txBody>
                  <a:tcPr marL="68580" marR="68580" marT="0" marB="0"/>
                </a:tc>
              </a:tr>
            </a:tbl>
          </a:graphicData>
        </a:graphic>
      </p:graphicFrame>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24</a:t>
            </a:fld>
            <a:endParaRPr lang="he-IL" dirty="0"/>
          </a:p>
        </p:txBody>
      </p:sp>
      <p:sp>
        <p:nvSpPr>
          <p:cNvPr id="8" name="Rectangle 1"/>
          <p:cNvSpPr>
            <a:spLocks noChangeArrowheads="1"/>
          </p:cNvSpPr>
          <p:nvPr/>
        </p:nvSpPr>
        <p:spPr bwMode="auto">
          <a:xfrm>
            <a:off x="1217171" y="300337"/>
            <a:ext cx="625042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ja-JP" sz="3200" dirty="0">
                <a:latin typeface="Times New Roman" pitchFamily="18" charset="0"/>
                <a:ea typeface="MS Mincho" pitchFamily="49" charset="-128"/>
                <a:cs typeface="Times New Roman" pitchFamily="18" charset="0"/>
              </a:rPr>
              <a:t>Table 2.  Numbers of </a:t>
            </a:r>
            <a:r>
              <a:rPr lang="en-US" altLang="ja-JP" sz="3200" dirty="0" smtClean="0">
                <a:latin typeface="Times New Roman" pitchFamily="18" charset="0"/>
                <a:ea typeface="MS Mincho" pitchFamily="49" charset="-128"/>
                <a:cs typeface="Times New Roman" pitchFamily="18" charset="0"/>
              </a:rPr>
              <a:t>participants</a:t>
            </a:r>
          </a:p>
          <a:p>
            <a:pPr marL="0" marR="0" lvl="0" indent="0" algn="ctr" defTabSz="914400" rtl="0" eaLnBrk="1" fontAlgn="base" latinLnBrk="0" hangingPunct="1">
              <a:lnSpc>
                <a:spcPct val="100000"/>
              </a:lnSpc>
              <a:spcBef>
                <a:spcPct val="0"/>
              </a:spcBef>
              <a:spcAft>
                <a:spcPct val="0"/>
              </a:spcAft>
              <a:buClrTx/>
              <a:buSzTx/>
              <a:buFontTx/>
              <a:buNone/>
              <a:tabLst/>
            </a:pPr>
            <a:r>
              <a:rPr lang="en-US" altLang="ja-JP" sz="3200" dirty="0" smtClean="0">
                <a:latin typeface="Times New Roman" pitchFamily="18" charset="0"/>
                <a:ea typeface="MS Mincho" pitchFamily="49" charset="-128"/>
                <a:cs typeface="Times New Roman" pitchFamily="18" charset="0"/>
              </a:rPr>
              <a:t> </a:t>
            </a:r>
            <a:r>
              <a:rPr lang="en-US" altLang="ja-JP" sz="3200" dirty="0">
                <a:latin typeface="Times New Roman" pitchFamily="18" charset="0"/>
                <a:ea typeface="MS Mincho" pitchFamily="49" charset="-128"/>
                <a:cs typeface="Times New Roman" pitchFamily="18" charset="0"/>
              </a:rPr>
              <a:t>in the Israeli Ratio studies, by group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ja-JP" sz="4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70886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GB" b="1" i="1" dirty="0"/>
              <a:t>Meanings of ratio:  responses to item 1</a:t>
            </a:r>
            <a:r>
              <a:rPr lang="en-US" b="1" i="1" dirty="0"/>
              <a:t/>
            </a:r>
            <a:br>
              <a:rPr lang="en-US" b="1" i="1" dirty="0"/>
            </a:br>
            <a:endParaRPr lang="en-US" dirty="0"/>
          </a:p>
        </p:txBody>
      </p:sp>
      <p:sp>
        <p:nvSpPr>
          <p:cNvPr id="3" name="Content Placeholder 2"/>
          <p:cNvSpPr>
            <a:spLocks noGrp="1"/>
          </p:cNvSpPr>
          <p:nvPr>
            <p:ph idx="1"/>
          </p:nvPr>
        </p:nvSpPr>
        <p:spPr>
          <a:xfrm>
            <a:off x="457200" y="1219200"/>
            <a:ext cx="8229600" cy="4525963"/>
          </a:xfrm>
        </p:spPr>
        <p:txBody>
          <a:bodyPr/>
          <a:lstStyle/>
          <a:p>
            <a:pPr algn="l" rtl="0"/>
            <a:r>
              <a:rPr lang="en-US" sz="2400" dirty="0" smtClean="0"/>
              <a:t>Responses </a:t>
            </a:r>
            <a:r>
              <a:rPr lang="en-US" sz="2400" dirty="0"/>
              <a:t>to item 1, giving the meanings ascribed to ratio, were coded using the three themes shown in Table 1 above.  The results are set out in Table 3. </a:t>
            </a:r>
            <a:endParaRPr lang="en-US" sz="2400" dirty="0" smtClean="0"/>
          </a:p>
          <a:p>
            <a:pPr algn="l" rtl="0"/>
            <a:r>
              <a:rPr lang="en-US" sz="2400" dirty="0" smtClean="0"/>
              <a:t> </a:t>
            </a:r>
            <a:r>
              <a:rPr lang="en-GB" sz="2400" dirty="0"/>
              <a:t>The total percentage is more than 100 because some </a:t>
            </a:r>
            <a:r>
              <a:rPr lang="en-GB" sz="2400" dirty="0" smtClean="0"/>
              <a:t>participants </a:t>
            </a:r>
            <a:r>
              <a:rPr lang="en-GB" sz="2400" dirty="0"/>
              <a:t>made multiple responses within or across themes. </a:t>
            </a:r>
            <a:endParaRPr lang="en-GB" sz="2400" dirty="0" smtClean="0"/>
          </a:p>
          <a:p>
            <a:pPr algn="l" rtl="0"/>
            <a:r>
              <a:rPr lang="en-US" sz="2400" dirty="0" smtClean="0"/>
              <a:t>An </a:t>
            </a:r>
            <a:r>
              <a:rPr lang="en-US" sz="2400" dirty="0"/>
              <a:t>example is “The correspondence of two numbers, e.g. </a:t>
            </a:r>
            <a:r>
              <a:rPr lang="en-US" sz="2400" dirty="0" smtClean="0"/>
              <a:t>2:3  </a:t>
            </a:r>
            <a:r>
              <a:rPr lang="en-US" sz="2400" dirty="0"/>
              <a:t>– </a:t>
            </a:r>
            <a:r>
              <a:rPr lang="en-US" sz="2400" dirty="0" smtClean="0"/>
              <a:t>2 blue balls and 3 red ones”.</a:t>
            </a:r>
          </a:p>
          <a:p>
            <a:pPr algn="l" rtl="0"/>
            <a:r>
              <a:rPr lang="en-US" sz="2400" dirty="0" smtClean="0"/>
              <a:t>Some chose to use a:b, some x:y and those that chose numbers preferred 2;3, 1;2 and etc. (See details in Table</a:t>
            </a:r>
            <a:r>
              <a:rPr lang="he-IL" sz="2400" dirty="0" smtClean="0"/>
              <a:t> 4</a:t>
            </a:r>
            <a:r>
              <a:rPr lang="en-US" sz="2400" dirty="0" smtClean="0"/>
              <a:t>, following). </a:t>
            </a:r>
            <a:endParaRPr lang="en-US" sz="2400" dirty="0"/>
          </a:p>
          <a:p>
            <a:pPr algn="l" rtl="0"/>
            <a:endParaRPr lang="en-US" sz="2400"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25</a:t>
            </a:fld>
            <a:endParaRPr lang="he-IL" dirty="0"/>
          </a:p>
        </p:txBody>
      </p:sp>
    </p:spTree>
    <p:extLst>
      <p:ext uri="{BB962C8B-B14F-4D97-AF65-F5344CB8AC3E}">
        <p14:creationId xmlns:p14="http://schemas.microsoft.com/office/powerpoint/2010/main" val="284647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534400" cy="1143000"/>
          </a:xfrm>
        </p:spPr>
        <p:txBody>
          <a:bodyPr>
            <a:noAutofit/>
          </a:bodyPr>
          <a:lstStyle/>
          <a:p>
            <a:pPr lvl="0" rtl="0"/>
            <a:r>
              <a:rPr lang="en-US" sz="3200" dirty="0"/>
              <a:t>Table 3. R</a:t>
            </a:r>
            <a:r>
              <a:rPr lang="en-US" sz="3200" dirty="0" smtClean="0"/>
              <a:t>eferring </a:t>
            </a:r>
            <a:r>
              <a:rPr lang="en-US" sz="3200" dirty="0"/>
              <a:t>to themes in responses </a:t>
            </a:r>
            <a:r>
              <a:rPr lang="en-US" sz="3200" dirty="0" smtClean="0"/>
              <a:t>to item </a:t>
            </a:r>
            <a:r>
              <a:rPr lang="en-US" sz="3200" dirty="0"/>
              <a:t>1:  A</a:t>
            </a:r>
            <a:r>
              <a:rPr lang="en-US" sz="3200" dirty="0" smtClean="0"/>
              <a:t>ccording to </a:t>
            </a:r>
            <a:r>
              <a:rPr lang="en-US" altLang="ja-JP" sz="3200" dirty="0" smtClean="0"/>
              <a:t>participants</a:t>
            </a:r>
            <a:r>
              <a:rPr lang="en-US" altLang="ja-JP" sz="3200" dirty="0"/>
              <a:t/>
            </a:r>
            <a:br>
              <a:rPr lang="en-US" altLang="ja-JP" sz="3200" dirty="0"/>
            </a:br>
            <a:r>
              <a:rPr lang="en-US" altLang="ja-JP" sz="3200" dirty="0"/>
              <a:t> in the Israeli Ratio </a:t>
            </a:r>
            <a:r>
              <a:rPr lang="en-US" altLang="ja-JP" sz="3200" dirty="0" smtClean="0"/>
              <a:t>study, </a:t>
            </a:r>
            <a:r>
              <a:rPr lang="en-US" altLang="ja-JP" sz="3200" dirty="0"/>
              <a:t>by group</a:t>
            </a:r>
            <a:r>
              <a:rPr lang="en-US" altLang="ja-JP" sz="3200" dirty="0">
                <a:latin typeface="Times New Roman" pitchFamily="18" charset="0"/>
                <a:ea typeface="MS Mincho" pitchFamily="49" charset="-128"/>
                <a:cs typeface="Times New Roman" pitchFamily="18" charset="0"/>
              </a:rPr>
              <a:t/>
            </a:r>
            <a:br>
              <a:rPr lang="en-US" altLang="ja-JP" sz="3200" dirty="0">
                <a:latin typeface="Times New Roman" pitchFamily="18" charset="0"/>
                <a:ea typeface="MS Mincho" pitchFamily="49" charset="-128"/>
                <a:cs typeface="Times New Roman" pitchFamily="18" charset="0"/>
              </a:rPr>
            </a:br>
            <a:r>
              <a:rPr lang="en-US" sz="3200" dirty="0"/>
              <a:t/>
            </a:r>
            <a:br>
              <a:rPr lang="en-US" sz="3200" dirty="0"/>
            </a:br>
            <a:endParaRPr lang="en-US" sz="3200"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26</a:t>
            </a:fld>
            <a:endParaRPr lang="he-IL"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484741695"/>
              </p:ext>
            </p:extLst>
          </p:nvPr>
        </p:nvGraphicFramePr>
        <p:xfrm>
          <a:off x="457200" y="1828800"/>
          <a:ext cx="8000999" cy="4483424"/>
        </p:xfrm>
        <a:graphic>
          <a:graphicData uri="http://schemas.openxmlformats.org/drawingml/2006/table">
            <a:tbl>
              <a:tblPr>
                <a:tableStyleId>{5C22544A-7EE6-4342-B048-85BDC9FD1C3A}</a:tableStyleId>
              </a:tblPr>
              <a:tblGrid>
                <a:gridCol w="1499024"/>
                <a:gridCol w="1765932"/>
                <a:gridCol w="1578681"/>
                <a:gridCol w="1578681"/>
                <a:gridCol w="1578681"/>
              </a:tblGrid>
              <a:tr h="381000">
                <a:tc>
                  <a:txBody>
                    <a:bodyPr/>
                    <a:lstStyle/>
                    <a:p>
                      <a:pPr marL="0" marR="0" algn="ctr">
                        <a:spcBef>
                          <a:spcPts val="0"/>
                        </a:spcBef>
                        <a:spcAft>
                          <a:spcPts val="0"/>
                        </a:spcAft>
                      </a:pPr>
                      <a:r>
                        <a:rPr lang="en-GB" sz="1800" dirty="0">
                          <a:effectLst/>
                        </a:rPr>
                        <a:t>Meanings</a:t>
                      </a:r>
                      <a:endParaRPr lang="en-US" sz="2800" dirty="0">
                        <a:effectLst/>
                        <a:latin typeface="Cambria"/>
                        <a:ea typeface="MS Mincho"/>
                        <a:cs typeface="Arial"/>
                      </a:endParaRPr>
                    </a:p>
                  </a:txBody>
                  <a:tcPr marL="68580" marR="68580" marT="0" marB="0" anchor="b"/>
                </a:tc>
                <a:tc>
                  <a:txBody>
                    <a:bodyPr/>
                    <a:lstStyle/>
                    <a:p>
                      <a:pPr marL="0" marR="0" algn="ctr">
                        <a:spcBef>
                          <a:spcPts val="0"/>
                        </a:spcBef>
                        <a:spcAft>
                          <a:spcPts val="0"/>
                        </a:spcAft>
                      </a:pPr>
                      <a:r>
                        <a:rPr lang="en-GB" sz="1800" dirty="0" smtClean="0">
                          <a:effectLst/>
                        </a:rPr>
                        <a:t>GROUP</a:t>
                      </a:r>
                      <a:endParaRPr lang="en-US" sz="2800" dirty="0">
                        <a:effectLst/>
                        <a:latin typeface="Cambria"/>
                        <a:ea typeface="MS Mincho"/>
                        <a:cs typeface="Arial"/>
                      </a:endParaRPr>
                    </a:p>
                  </a:txBody>
                  <a:tcPr marL="68580" marR="68580" marT="0" marB="0" anchor="b"/>
                </a:tc>
                <a:tc>
                  <a:txBody>
                    <a:bodyPr/>
                    <a:lstStyle/>
                    <a:p>
                      <a:pPr marL="0" marR="0" algn="ctr">
                        <a:spcBef>
                          <a:spcPts val="0"/>
                        </a:spcBef>
                        <a:spcAft>
                          <a:spcPts val="0"/>
                        </a:spcAft>
                      </a:pPr>
                      <a:r>
                        <a:rPr lang="en-GB" sz="1800" kern="1200" dirty="0" smtClean="0">
                          <a:solidFill>
                            <a:schemeClr val="dk1"/>
                          </a:solidFill>
                          <a:effectLst/>
                          <a:latin typeface="+mn-lt"/>
                          <a:ea typeface="+mn-ea"/>
                          <a:cs typeface="+mn-cs"/>
                        </a:rPr>
                        <a:t>MTS 2014 N24</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dirty="0" smtClean="0">
                          <a:solidFill>
                            <a:schemeClr val="dk1"/>
                          </a:solidFill>
                          <a:effectLst/>
                          <a:latin typeface="+mn-lt"/>
                          <a:ea typeface="+mn-ea"/>
                          <a:cs typeface="+mn-cs"/>
                        </a:rPr>
                        <a:t>DS2014 N11</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T/M 2014 N20</a:t>
                      </a:r>
                      <a:endParaRPr lang="en-US" sz="1800" kern="1200" dirty="0">
                        <a:solidFill>
                          <a:schemeClr val="dk1"/>
                        </a:solidFill>
                        <a:effectLst/>
                        <a:latin typeface="+mn-lt"/>
                        <a:ea typeface="+mn-ea"/>
                        <a:cs typeface="+mn-cs"/>
                      </a:endParaRPr>
                    </a:p>
                  </a:txBody>
                  <a:tcPr marL="68580" marR="68580" marT="0" marB="0" anchor="b"/>
                </a:tc>
              </a:tr>
              <a:tr h="425116">
                <a:tc>
                  <a:txBody>
                    <a:bodyPr/>
                    <a:lstStyle/>
                    <a:p>
                      <a:pPr marL="0" marR="0">
                        <a:spcBef>
                          <a:spcPts val="0"/>
                        </a:spcBef>
                        <a:spcAft>
                          <a:spcPts val="0"/>
                        </a:spcAft>
                      </a:pPr>
                      <a:r>
                        <a:rPr lang="en-GB" sz="1800">
                          <a:effectLst/>
                        </a:rPr>
                        <a:t>Two variables</a:t>
                      </a:r>
                      <a:endParaRPr lang="en-US" sz="2800">
                        <a:effectLst/>
                        <a:latin typeface="Cambria"/>
                        <a:ea typeface="MS Mincho"/>
                        <a:cs typeface="Arial"/>
                      </a:endParaRPr>
                    </a:p>
                  </a:txBody>
                  <a:tcPr marL="68580" marR="68580" marT="0" marB="0" anchor="b"/>
                </a:tc>
                <a:tc>
                  <a:txBody>
                    <a:bodyPr/>
                    <a:lstStyle/>
                    <a:p>
                      <a:pPr marL="0" marR="0">
                        <a:spcBef>
                          <a:spcPts val="0"/>
                        </a:spcBef>
                        <a:spcAft>
                          <a:spcPts val="0"/>
                        </a:spcAft>
                      </a:pPr>
                      <a:r>
                        <a:rPr lang="en-GB" sz="1800" dirty="0">
                          <a:effectLst/>
                        </a:rPr>
                        <a:t>Comparison</a:t>
                      </a:r>
                      <a:endParaRPr lang="en-US" sz="2800" dirty="0">
                        <a:effectLst/>
                        <a:latin typeface="Cambria"/>
                        <a:ea typeface="MS Mincho"/>
                        <a:cs typeface="Arial"/>
                      </a:endParaRPr>
                    </a:p>
                  </a:txBody>
                  <a:tcPr marL="68580" marR="68580" marT="0" marB="0" anchor="b"/>
                </a:tc>
                <a:tc>
                  <a:txBody>
                    <a:bodyPr/>
                    <a:lstStyle/>
                    <a:p>
                      <a:pPr marL="0" marR="0" algn="ctr">
                        <a:spcBef>
                          <a:spcPts val="0"/>
                        </a:spcBef>
                        <a:spcAft>
                          <a:spcPts val="0"/>
                        </a:spcAft>
                      </a:pPr>
                      <a:r>
                        <a:rPr lang="en-GB" sz="1800" dirty="0" smtClean="0">
                          <a:effectLst/>
                          <a:latin typeface="+mn-lt"/>
                          <a:ea typeface="+mn-ea"/>
                          <a:cs typeface="+mn-cs"/>
                        </a:rPr>
                        <a:t>8</a:t>
                      </a:r>
                      <a:endParaRPr lang="en-US" sz="2800" dirty="0">
                        <a:effectLst/>
                        <a:latin typeface="Cambria"/>
                        <a:ea typeface="MS Mincho"/>
                        <a:cs typeface="Arial"/>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3</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4</a:t>
                      </a:r>
                      <a:endParaRPr lang="en-US" sz="1800" kern="1200" dirty="0">
                        <a:solidFill>
                          <a:schemeClr val="dk1"/>
                        </a:solidFill>
                        <a:effectLst/>
                        <a:latin typeface="+mn-lt"/>
                        <a:ea typeface="+mn-ea"/>
                        <a:cs typeface="+mn-cs"/>
                      </a:endParaRPr>
                    </a:p>
                  </a:txBody>
                  <a:tcPr marL="68580" marR="68580" marT="0" marB="0" anchor="b"/>
                </a:tc>
              </a:tr>
              <a:tr h="425116">
                <a:tc>
                  <a:txBody>
                    <a:bodyPr/>
                    <a:lstStyle/>
                    <a:p>
                      <a:pPr marL="0" marR="0">
                        <a:spcBef>
                          <a:spcPts val="0"/>
                        </a:spcBef>
                        <a:spcAft>
                          <a:spcPts val="0"/>
                        </a:spcAft>
                      </a:pPr>
                      <a:r>
                        <a:rPr lang="en-GB" sz="1800">
                          <a:effectLst/>
                        </a:rPr>
                        <a:t> </a:t>
                      </a:r>
                      <a:endParaRPr lang="en-US" sz="2800">
                        <a:effectLst/>
                        <a:latin typeface="Cambria"/>
                        <a:ea typeface="MS Mincho"/>
                        <a:cs typeface="Arial"/>
                      </a:endParaRPr>
                    </a:p>
                  </a:txBody>
                  <a:tcPr marL="68580" marR="68580" marT="0" marB="0" anchor="b"/>
                </a:tc>
                <a:tc>
                  <a:txBody>
                    <a:bodyPr/>
                    <a:lstStyle/>
                    <a:p>
                      <a:pPr marL="0" marR="0">
                        <a:spcBef>
                          <a:spcPts val="0"/>
                        </a:spcBef>
                        <a:spcAft>
                          <a:spcPts val="0"/>
                        </a:spcAft>
                      </a:pPr>
                      <a:r>
                        <a:rPr lang="en-GB" sz="1800" dirty="0">
                          <a:effectLst/>
                        </a:rPr>
                        <a:t>Relationship</a:t>
                      </a:r>
                      <a:endParaRPr lang="en-US" sz="2800" dirty="0">
                        <a:effectLst/>
                        <a:latin typeface="Cambria"/>
                        <a:ea typeface="MS Mincho"/>
                        <a:cs typeface="Arial"/>
                      </a:endParaRPr>
                    </a:p>
                  </a:txBody>
                  <a:tcPr marL="68580" marR="68580" marT="0" marB="0" anchor="b"/>
                </a:tc>
                <a:tc>
                  <a:txBody>
                    <a:bodyPr/>
                    <a:lstStyle/>
                    <a:p>
                      <a:pPr marL="0" marR="0" algn="ctr">
                        <a:spcBef>
                          <a:spcPts val="0"/>
                        </a:spcBef>
                        <a:spcAft>
                          <a:spcPts val="0"/>
                        </a:spcAft>
                      </a:pPr>
                      <a:r>
                        <a:rPr lang="en-GB" sz="1800" dirty="0">
                          <a:effectLst/>
                        </a:rPr>
                        <a:t> </a:t>
                      </a:r>
                      <a:r>
                        <a:rPr lang="en-GB" sz="1800" dirty="0" smtClean="0">
                          <a:effectLst/>
                        </a:rPr>
                        <a:t>1</a:t>
                      </a:r>
                      <a:endParaRPr lang="en-US" sz="2800" dirty="0">
                        <a:effectLst/>
                        <a:latin typeface="Cambria"/>
                        <a:ea typeface="MS Mincho"/>
                        <a:cs typeface="Arial"/>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0</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0</a:t>
                      </a:r>
                      <a:endParaRPr lang="en-US" sz="1800" kern="1200" dirty="0">
                        <a:solidFill>
                          <a:schemeClr val="dk1"/>
                        </a:solidFill>
                        <a:effectLst/>
                        <a:latin typeface="+mn-lt"/>
                        <a:ea typeface="+mn-ea"/>
                        <a:cs typeface="+mn-cs"/>
                      </a:endParaRPr>
                    </a:p>
                  </a:txBody>
                  <a:tcPr marL="68580" marR="68580" marT="0" marB="0" anchor="b"/>
                </a:tc>
              </a:tr>
              <a:tr h="546577">
                <a:tc>
                  <a:txBody>
                    <a:bodyPr/>
                    <a:lstStyle/>
                    <a:p>
                      <a:pPr marL="0" marR="0">
                        <a:spcBef>
                          <a:spcPts val="0"/>
                        </a:spcBef>
                        <a:spcAft>
                          <a:spcPts val="0"/>
                        </a:spcAft>
                      </a:pPr>
                      <a:r>
                        <a:rPr lang="en-GB" sz="1800" dirty="0">
                          <a:effectLst/>
                        </a:rPr>
                        <a:t> </a:t>
                      </a:r>
                      <a:r>
                        <a:rPr lang="en-GB" sz="1800" dirty="0" smtClean="0">
                          <a:effectLst/>
                        </a:rPr>
                        <a:t>Numeric, Human or other</a:t>
                      </a:r>
                      <a:endParaRPr lang="en-US" sz="2800" dirty="0">
                        <a:effectLst/>
                        <a:latin typeface="Cambria"/>
                        <a:ea typeface="MS Mincho"/>
                        <a:cs typeface="Arial"/>
                      </a:endParaRPr>
                    </a:p>
                  </a:txBody>
                  <a:tcPr marL="68580" marR="68580" marT="0" marB="0" anchor="b"/>
                </a:tc>
                <a:tc>
                  <a:txBody>
                    <a:bodyPr/>
                    <a:lstStyle/>
                    <a:p>
                      <a:pPr marL="0" marR="0">
                        <a:spcBef>
                          <a:spcPts val="0"/>
                        </a:spcBef>
                        <a:spcAft>
                          <a:spcPts val="0"/>
                        </a:spcAft>
                      </a:pPr>
                      <a:r>
                        <a:rPr lang="en-GB" sz="1800" dirty="0" smtClean="0">
                          <a:effectLst/>
                        </a:rPr>
                        <a:t>Connection</a:t>
                      </a:r>
                      <a:endParaRPr lang="en-US" sz="2800" dirty="0">
                        <a:effectLst/>
                        <a:latin typeface="Cambria"/>
                        <a:ea typeface="MS Mincho"/>
                        <a:cs typeface="Arial"/>
                      </a:endParaRPr>
                    </a:p>
                  </a:txBody>
                  <a:tcPr marL="68580" marR="68580" marT="0" marB="0" anchor="b"/>
                </a:tc>
                <a:tc>
                  <a:txBody>
                    <a:bodyPr/>
                    <a:lstStyle/>
                    <a:p>
                      <a:pPr marL="0" marR="0" algn="ctr">
                        <a:spcBef>
                          <a:spcPts val="0"/>
                        </a:spcBef>
                        <a:spcAft>
                          <a:spcPts val="0"/>
                        </a:spcAft>
                      </a:pPr>
                      <a:r>
                        <a:rPr lang="en-GB" sz="1800" dirty="0" smtClean="0">
                          <a:effectLst/>
                          <a:latin typeface="+mn-lt"/>
                          <a:ea typeface="+mn-ea"/>
                          <a:cs typeface="+mn-cs"/>
                        </a:rPr>
                        <a:t>7</a:t>
                      </a:r>
                      <a:endParaRPr lang="en-US" sz="2800" dirty="0">
                        <a:effectLst/>
                        <a:latin typeface="Cambria"/>
                        <a:ea typeface="MS Mincho"/>
                        <a:cs typeface="Arial"/>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5</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8</a:t>
                      </a:r>
                      <a:endParaRPr lang="en-US" sz="1800" kern="1200" dirty="0">
                        <a:solidFill>
                          <a:schemeClr val="dk1"/>
                        </a:solidFill>
                        <a:effectLst/>
                        <a:latin typeface="+mn-lt"/>
                        <a:ea typeface="+mn-ea"/>
                        <a:cs typeface="+mn-cs"/>
                      </a:endParaRPr>
                    </a:p>
                  </a:txBody>
                  <a:tcPr marL="68580" marR="68580" marT="0" marB="0" anchor="b"/>
                </a:tc>
              </a:tr>
              <a:tr h="607308">
                <a:tc>
                  <a:txBody>
                    <a:bodyPr/>
                    <a:lstStyle/>
                    <a:p>
                      <a:pPr marL="0" marR="0">
                        <a:spcBef>
                          <a:spcPts val="0"/>
                        </a:spcBef>
                        <a:spcAft>
                          <a:spcPts val="0"/>
                        </a:spcAft>
                      </a:pPr>
                      <a:r>
                        <a:rPr lang="en-GB" sz="1800">
                          <a:effectLst/>
                        </a:rPr>
                        <a:t> </a:t>
                      </a:r>
                      <a:endParaRPr lang="en-US" sz="2800">
                        <a:effectLst/>
                        <a:latin typeface="Cambria"/>
                        <a:ea typeface="MS Mincho"/>
                        <a:cs typeface="Arial"/>
                      </a:endParaRPr>
                    </a:p>
                  </a:txBody>
                  <a:tcPr marL="68580" marR="68580" marT="0"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Other two-variable</a:t>
                      </a:r>
                      <a:endParaRPr lang="en-US" sz="1800" kern="1200" dirty="0" smtClean="0">
                        <a:solidFill>
                          <a:schemeClr val="dk1"/>
                        </a:solidFill>
                        <a:effectLst/>
                        <a:latin typeface="+mn-lt"/>
                        <a:ea typeface="+mn-ea"/>
                        <a:cs typeface="+mn-cs"/>
                      </a:endParaRPr>
                    </a:p>
                  </a:txBody>
                  <a:tcPr marL="68580" marR="68580" marT="0" marB="0" anchor="b"/>
                </a:tc>
                <a:tc>
                  <a:txBody>
                    <a:bodyPr/>
                    <a:lstStyle/>
                    <a:p>
                      <a:pPr algn="ctr"/>
                      <a:r>
                        <a:rPr lang="en-US" sz="1800" kern="1200" dirty="0" smtClean="0">
                          <a:solidFill>
                            <a:schemeClr val="dk1"/>
                          </a:solidFill>
                          <a:effectLst/>
                          <a:latin typeface="+mn-lt"/>
                          <a:ea typeface="+mn-ea"/>
                          <a:cs typeface="+mn-cs"/>
                        </a:rPr>
                        <a:t>7</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4</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2</a:t>
                      </a:r>
                      <a:endParaRPr lang="en-US" sz="1800" kern="1200" dirty="0">
                        <a:solidFill>
                          <a:schemeClr val="dk1"/>
                        </a:solidFill>
                        <a:effectLst/>
                        <a:latin typeface="+mn-lt"/>
                        <a:ea typeface="+mn-ea"/>
                        <a:cs typeface="+mn-cs"/>
                      </a:endParaRPr>
                    </a:p>
                  </a:txBody>
                  <a:tcPr marL="68580" marR="68580" marT="0" marB="0" anchor="b"/>
                </a:tc>
              </a:tr>
              <a:tr h="607308">
                <a:tc>
                  <a:txBody>
                    <a:bodyPr/>
                    <a:lstStyle/>
                    <a:p>
                      <a:pPr marL="0" marR="0">
                        <a:spcBef>
                          <a:spcPts val="0"/>
                        </a:spcBef>
                        <a:spcAft>
                          <a:spcPts val="0"/>
                        </a:spcAft>
                      </a:pPr>
                      <a:r>
                        <a:rPr lang="en-GB" sz="1800" dirty="0">
                          <a:effectLst/>
                        </a:rPr>
                        <a:t>Uses </a:t>
                      </a:r>
                      <a:r>
                        <a:rPr lang="en-GB" sz="1800" dirty="0" smtClean="0">
                          <a:effectLst/>
                        </a:rPr>
                        <a:t>(division, etc</a:t>
                      </a:r>
                      <a:r>
                        <a:rPr lang="en-GB" sz="1800" dirty="0">
                          <a:effectLst/>
                        </a:rPr>
                        <a:t>.</a:t>
                      </a:r>
                      <a:endParaRPr lang="en-US" sz="2800" dirty="0">
                        <a:effectLst/>
                        <a:latin typeface="Cambria"/>
                        <a:ea typeface="MS Mincho"/>
                        <a:cs typeface="Arial"/>
                      </a:endParaRPr>
                    </a:p>
                  </a:txBody>
                  <a:tcPr marL="68580" marR="68580" marT="0" marB="0" anchor="b"/>
                </a:tc>
                <a:tc>
                  <a:txBody>
                    <a:bodyPr/>
                    <a:lstStyle/>
                    <a:p>
                      <a:pPr marL="0" marR="0">
                        <a:spcBef>
                          <a:spcPts val="0"/>
                        </a:spcBef>
                        <a:spcAft>
                          <a:spcPts val="0"/>
                        </a:spcAft>
                      </a:pPr>
                      <a:r>
                        <a:rPr lang="en-GB" sz="1800">
                          <a:effectLst/>
                        </a:rPr>
                        <a:t> </a:t>
                      </a:r>
                      <a:endParaRPr lang="en-US" sz="2800">
                        <a:effectLst/>
                        <a:latin typeface="Cambria"/>
                        <a:ea typeface="MS Mincho"/>
                        <a:cs typeface="Arial"/>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10</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1</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3</a:t>
                      </a:r>
                      <a:endParaRPr lang="en-US" sz="1800" kern="1200" dirty="0">
                        <a:solidFill>
                          <a:schemeClr val="dk1"/>
                        </a:solidFill>
                        <a:effectLst/>
                        <a:latin typeface="+mn-lt"/>
                        <a:ea typeface="+mn-ea"/>
                        <a:cs typeface="+mn-cs"/>
                      </a:endParaRPr>
                    </a:p>
                  </a:txBody>
                  <a:tcPr marL="68580" marR="68580" marT="0" marB="0" anchor="b"/>
                </a:tc>
              </a:tr>
              <a:tr h="607308">
                <a:tc>
                  <a:txBody>
                    <a:bodyPr/>
                    <a:lstStyle/>
                    <a:p>
                      <a:pPr marL="0" marR="0">
                        <a:spcBef>
                          <a:spcPts val="0"/>
                        </a:spcBef>
                        <a:spcAft>
                          <a:spcPts val="0"/>
                        </a:spcAft>
                      </a:pPr>
                      <a:r>
                        <a:rPr lang="en-GB" sz="1800" dirty="0">
                          <a:effectLst/>
                        </a:rPr>
                        <a:t>Part-whole</a:t>
                      </a:r>
                      <a:endParaRPr lang="en-US" sz="2800" dirty="0">
                        <a:effectLst/>
                        <a:latin typeface="Cambria"/>
                        <a:ea typeface="MS Mincho"/>
                        <a:cs typeface="Arial"/>
                      </a:endParaRPr>
                    </a:p>
                  </a:txBody>
                  <a:tcPr marL="68580" marR="68580" marT="0" marB="0" anchor="b"/>
                </a:tc>
                <a:tc>
                  <a:txBody>
                    <a:bodyPr/>
                    <a:lstStyle/>
                    <a:p>
                      <a:pPr marL="0" marR="0">
                        <a:spcBef>
                          <a:spcPts val="0"/>
                        </a:spcBef>
                        <a:spcAft>
                          <a:spcPts val="0"/>
                        </a:spcAft>
                      </a:pPr>
                      <a:r>
                        <a:rPr lang="en-GB" sz="1800" dirty="0">
                          <a:effectLst/>
                        </a:rPr>
                        <a:t> </a:t>
                      </a:r>
                      <a:endParaRPr lang="en-US" sz="2800" dirty="0">
                        <a:effectLst/>
                        <a:latin typeface="Cambria"/>
                        <a:ea typeface="MS Mincho"/>
                        <a:cs typeface="Arial"/>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5</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1</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4</a:t>
                      </a:r>
                      <a:endParaRPr lang="en-US" sz="1800" kern="1200" dirty="0">
                        <a:solidFill>
                          <a:schemeClr val="dk1"/>
                        </a:solidFill>
                        <a:effectLst/>
                        <a:latin typeface="+mn-lt"/>
                        <a:ea typeface="+mn-ea"/>
                        <a:cs typeface="+mn-cs"/>
                      </a:endParaRPr>
                    </a:p>
                  </a:txBody>
                  <a:tcPr marL="68580" marR="68580" marT="0" marB="0" anchor="b"/>
                </a:tc>
              </a:tr>
              <a:tr h="607308">
                <a:tc>
                  <a:txBody>
                    <a:bodyPr/>
                    <a:lstStyle/>
                    <a:p>
                      <a:pPr marL="0" marR="0">
                        <a:spcBef>
                          <a:spcPts val="0"/>
                        </a:spcBef>
                        <a:spcAft>
                          <a:spcPts val="0"/>
                        </a:spcAft>
                      </a:pPr>
                      <a:r>
                        <a:rPr lang="en-US" sz="1800" kern="1200" dirty="0" smtClean="0">
                          <a:solidFill>
                            <a:schemeClr val="dk1"/>
                          </a:solidFill>
                          <a:effectLst/>
                          <a:latin typeface="+mn-lt"/>
                          <a:ea typeface="+mn-ea"/>
                          <a:cs typeface="+mn-cs"/>
                        </a:rPr>
                        <a:t>Average per response</a:t>
                      </a:r>
                      <a:endParaRPr lang="en-US" sz="180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2800">
                        <a:effectLst/>
                        <a:latin typeface="Cambria"/>
                        <a:ea typeface="MS Mincho"/>
                        <a:cs typeface="Arial"/>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1.6</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1.3</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defTabSz="914400" rtl="0" eaLnBrk="1" latinLnBrk="0" hangingPunct="1">
                        <a:spcBef>
                          <a:spcPts val="0"/>
                        </a:spcBef>
                        <a:spcAft>
                          <a:spcPts val="0"/>
                        </a:spcAft>
                      </a:pPr>
                      <a:r>
                        <a:rPr lang="en-US" sz="1800" kern="1200" dirty="0" smtClean="0">
                          <a:solidFill>
                            <a:schemeClr val="dk1"/>
                          </a:solidFill>
                          <a:effectLst/>
                          <a:latin typeface="+mn-lt"/>
                          <a:ea typeface="+mn-ea"/>
                          <a:cs typeface="+mn-cs"/>
                        </a:rPr>
                        <a:t>1.1</a:t>
                      </a:r>
                      <a:endParaRPr lang="en-US" sz="1800" kern="1200" dirty="0">
                        <a:solidFill>
                          <a:schemeClr val="dk1"/>
                        </a:solidFill>
                        <a:effectLst/>
                        <a:latin typeface="+mn-lt"/>
                        <a:ea typeface="+mn-ea"/>
                        <a:cs typeface="+mn-cs"/>
                      </a:endParaRPr>
                    </a:p>
                  </a:txBody>
                  <a:tcPr marL="68580" marR="68580" marT="0" marB="0" anchor="b"/>
                </a:tc>
              </a:tr>
            </a:tbl>
          </a:graphicData>
        </a:graphic>
      </p:graphicFrame>
    </p:spTree>
    <p:extLst>
      <p:ext uri="{BB962C8B-B14F-4D97-AF65-F5344CB8AC3E}">
        <p14:creationId xmlns:p14="http://schemas.microsoft.com/office/powerpoint/2010/main" val="22736923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rtl="0">
              <a:buNone/>
            </a:pPr>
            <a:r>
              <a:rPr lang="en-US" dirty="0"/>
              <a:t>Comparisons all 3 groups for the three main themes are shown below (Figure 2). </a:t>
            </a:r>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27</a:t>
            </a:fld>
            <a:endParaRPr lang="he-IL" dirty="0"/>
          </a:p>
        </p:txBody>
      </p:sp>
    </p:spTree>
    <p:extLst>
      <p:ext uri="{BB962C8B-B14F-4D97-AF65-F5344CB8AC3E}">
        <p14:creationId xmlns:p14="http://schemas.microsoft.com/office/powerpoint/2010/main" val="13731961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en-GB" sz="3200" dirty="0" smtClean="0"/>
              <a:t>Figure 1.</a:t>
            </a:r>
            <a:r>
              <a:rPr lang="en-GB" sz="3200" b="1" dirty="0" smtClean="0"/>
              <a:t>  </a:t>
            </a:r>
            <a:r>
              <a:rPr lang="en-GB" sz="3200" dirty="0"/>
              <a:t>Percentages of each </a:t>
            </a:r>
            <a:r>
              <a:rPr lang="en-GB" sz="3200" dirty="0" smtClean="0"/>
              <a:t>Israeli </a:t>
            </a:r>
            <a:r>
              <a:rPr lang="en-GB" sz="3200" dirty="0"/>
              <a:t>group referring to the three themes in responses to </a:t>
            </a:r>
            <a:r>
              <a:rPr lang="en-GB" sz="3200" dirty="0" smtClean="0"/>
              <a:t>item 1 </a:t>
            </a:r>
            <a:r>
              <a:rPr lang="en-US" sz="3200" dirty="0" smtClean="0"/>
              <a:t> </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5534473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28</a:t>
            </a:fld>
            <a:endParaRPr lang="he-IL" dirty="0"/>
          </a:p>
        </p:txBody>
      </p:sp>
    </p:spTree>
    <p:extLst>
      <p:ext uri="{BB962C8B-B14F-4D97-AF65-F5344CB8AC3E}">
        <p14:creationId xmlns:p14="http://schemas.microsoft.com/office/powerpoint/2010/main" val="728872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GB" dirty="0"/>
              <a:t>Figure </a:t>
            </a:r>
            <a:r>
              <a:rPr lang="en-GB" dirty="0" smtClean="0"/>
              <a:t>2.</a:t>
            </a:r>
            <a:r>
              <a:rPr lang="en-GB" b="1" dirty="0" smtClean="0"/>
              <a:t>  </a:t>
            </a:r>
            <a:r>
              <a:rPr lang="en-GB" dirty="0"/>
              <a:t>Percentages of </a:t>
            </a:r>
            <a:r>
              <a:rPr lang="en-GB" dirty="0" smtClean="0"/>
              <a:t>Students vs. Teachers referring </a:t>
            </a:r>
            <a:r>
              <a:rPr lang="en-GB" dirty="0"/>
              <a:t>to the three themes in responses to item </a:t>
            </a:r>
            <a:r>
              <a:rPr lang="en-GB" dirty="0" smtClean="0"/>
              <a:t>1 </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9528966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29</a:t>
            </a:fld>
            <a:endParaRPr lang="he-IL" dirty="0"/>
          </a:p>
        </p:txBody>
      </p:sp>
    </p:spTree>
    <p:extLst>
      <p:ext uri="{BB962C8B-B14F-4D97-AF65-F5344CB8AC3E}">
        <p14:creationId xmlns:p14="http://schemas.microsoft.com/office/powerpoint/2010/main" val="131425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rtlCol="0"/>
          <a:lstStyle/>
          <a:p>
            <a:pPr fontAlgn="auto">
              <a:spcAft>
                <a:spcPts val="0"/>
              </a:spcAft>
              <a:defRPr/>
            </a:pPr>
            <a:r>
              <a:rPr lang="en-US" dirty="0" smtClean="0">
                <a:solidFill>
                  <a:schemeClr val="accent6">
                    <a:lumMod val="60000"/>
                    <a:lumOff val="40000"/>
                  </a:schemeClr>
                </a:solidFill>
              </a:rPr>
              <a:t>Research Background</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76200" y="990600"/>
            <a:ext cx="9067800" cy="5410200"/>
          </a:xfrm>
        </p:spPr>
        <p:txBody>
          <a:bodyPr rtlCol="0">
            <a:noAutofit/>
          </a:bodyPr>
          <a:lstStyle/>
          <a:p>
            <a:pPr algn="l" rtl="0"/>
            <a:r>
              <a:rPr lang="en-US" sz="2800" dirty="0"/>
              <a:t>Building on this work, an Irish study in 2013 collected more data:  from prospective secondary teachers and also from mathematics students taking a module on mathematics education.</a:t>
            </a:r>
          </a:p>
          <a:p>
            <a:pPr algn="l" rtl="0"/>
            <a:r>
              <a:rPr lang="en-US" sz="2800" dirty="0" smtClean="0"/>
              <a:t>A </a:t>
            </a:r>
            <a:r>
              <a:rPr lang="en-US" sz="2800" dirty="0"/>
              <a:t>further study is currently extending the Irish work, broadening the investigation to include prospective primary teachers in </a:t>
            </a:r>
            <a:r>
              <a:rPr lang="en-US" sz="2800" dirty="0" smtClean="0"/>
              <a:t>Ireland </a:t>
            </a:r>
            <a:r>
              <a:rPr lang="en-US" sz="2800" dirty="0"/>
              <a:t>(Oldham E., et. al </a:t>
            </a:r>
            <a:r>
              <a:rPr lang="en-US" sz="2800" dirty="0" smtClean="0"/>
              <a:t>, 2014</a:t>
            </a:r>
            <a:r>
              <a:rPr lang="en-US" sz="2800" dirty="0"/>
              <a:t>). </a:t>
            </a:r>
            <a:endParaRPr lang="en-US" sz="2800" dirty="0" smtClean="0"/>
          </a:p>
        </p:txBody>
      </p:sp>
      <p:sp>
        <p:nvSpPr>
          <p:cNvPr id="1843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pPr fontAlgn="base">
              <a:spcBef>
                <a:spcPct val="0"/>
              </a:spcBef>
              <a:spcAft>
                <a:spcPct val="0"/>
              </a:spcAft>
            </a:pPr>
            <a:r>
              <a:rPr lang="en-US" altLang="en-US" dirty="0" smtClean="0">
                <a:solidFill>
                  <a:srgbClr val="FFE341"/>
                </a:solidFill>
                <a:latin typeface="Calibri" pitchFamily="34" charset="0"/>
              </a:rPr>
              <a:t>23-27 AUGUST 2015</a:t>
            </a:r>
            <a:endParaRPr lang="he-IL" altLang="en-US" dirty="0">
              <a:solidFill>
                <a:srgbClr val="FFE341"/>
              </a:solidFill>
              <a:latin typeface="Calibri" pitchFamily="34" charset="0"/>
            </a:endParaRPr>
          </a:p>
        </p:txBody>
      </p:sp>
      <p:sp>
        <p:nvSpPr>
          <p:cNvPr id="1843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pPr fontAlgn="base">
              <a:spcBef>
                <a:spcPct val="0"/>
              </a:spcBef>
              <a:spcAft>
                <a:spcPct val="0"/>
              </a:spcAft>
            </a:pPr>
            <a:r>
              <a:rPr lang="en-US" altLang="en-US" dirty="0" smtClean="0">
                <a:solidFill>
                  <a:srgbClr val="FFE341"/>
                </a:solidFill>
                <a:latin typeface="Calibri" pitchFamily="34" charset="0"/>
              </a:rPr>
              <a:t>Batya Amit, ATEE, GLASGOW</a:t>
            </a:r>
            <a:endParaRPr lang="he-IL" altLang="en-US" dirty="0">
              <a:solidFill>
                <a:srgbClr val="FFE341"/>
              </a:solidFill>
              <a:latin typeface="Calibri" pitchFamily="34" charset="0"/>
            </a:endParaRPr>
          </a:p>
        </p:txBody>
      </p:sp>
      <p:sp>
        <p:nvSpPr>
          <p:cNvPr id="1843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fontAlgn="base">
              <a:spcBef>
                <a:spcPct val="0"/>
              </a:spcBef>
              <a:spcAft>
                <a:spcPct val="0"/>
              </a:spcAft>
              <a:defRPr>
                <a:solidFill>
                  <a:schemeClr val="tx1"/>
                </a:solidFill>
                <a:latin typeface="Tahoma" pitchFamily="34" charset="0"/>
                <a:cs typeface="Arial" charset="0"/>
              </a:defRPr>
            </a:lvl6pPr>
            <a:lvl7pPr marL="2971800" indent="-228600" fontAlgn="base">
              <a:spcBef>
                <a:spcPct val="0"/>
              </a:spcBef>
              <a:spcAft>
                <a:spcPct val="0"/>
              </a:spcAft>
              <a:defRPr>
                <a:solidFill>
                  <a:schemeClr val="tx1"/>
                </a:solidFill>
                <a:latin typeface="Tahoma" pitchFamily="34" charset="0"/>
                <a:cs typeface="Arial" charset="0"/>
              </a:defRPr>
            </a:lvl7pPr>
            <a:lvl8pPr marL="3429000" indent="-228600" fontAlgn="base">
              <a:spcBef>
                <a:spcPct val="0"/>
              </a:spcBef>
              <a:spcAft>
                <a:spcPct val="0"/>
              </a:spcAft>
              <a:defRPr>
                <a:solidFill>
                  <a:schemeClr val="tx1"/>
                </a:solidFill>
                <a:latin typeface="Tahoma" pitchFamily="34" charset="0"/>
                <a:cs typeface="Arial" charset="0"/>
              </a:defRPr>
            </a:lvl8pPr>
            <a:lvl9pPr marL="3886200" indent="-228600" fontAlgn="base">
              <a:spcBef>
                <a:spcPct val="0"/>
              </a:spcBef>
              <a:spcAft>
                <a:spcPct val="0"/>
              </a:spcAft>
              <a:defRPr>
                <a:solidFill>
                  <a:schemeClr val="tx1"/>
                </a:solidFill>
                <a:latin typeface="Tahoma" pitchFamily="34" charset="0"/>
                <a:cs typeface="Arial" charset="0"/>
              </a:defRPr>
            </a:lvl9pPr>
          </a:lstStyle>
          <a:p>
            <a:pPr fontAlgn="base">
              <a:spcBef>
                <a:spcPct val="0"/>
              </a:spcBef>
              <a:spcAft>
                <a:spcPct val="0"/>
              </a:spcAft>
            </a:pPr>
            <a:fld id="{5F0A49DB-33F1-4B81-94A6-2806B8ECFDFB}" type="slidenum">
              <a:rPr lang="he-IL" altLang="en-US">
                <a:solidFill>
                  <a:srgbClr val="FFE341"/>
                </a:solidFill>
                <a:latin typeface="Calibri" pitchFamily="34" charset="0"/>
              </a:rPr>
              <a:pPr fontAlgn="base">
                <a:spcBef>
                  <a:spcPct val="0"/>
                </a:spcBef>
                <a:spcAft>
                  <a:spcPct val="0"/>
                </a:spcAft>
              </a:pPr>
              <a:t>3</a:t>
            </a:fld>
            <a:endParaRPr lang="he-IL" altLang="en-US" dirty="0">
              <a:solidFill>
                <a:srgbClr val="FFE341"/>
              </a:solidFill>
              <a:latin typeface="Calibri" pitchFamily="34" charset="0"/>
            </a:endParaRPr>
          </a:p>
        </p:txBody>
      </p:sp>
    </p:spTree>
    <p:extLst>
      <p:ext uri="{BB962C8B-B14F-4D97-AF65-F5344CB8AC3E}">
        <p14:creationId xmlns:p14="http://schemas.microsoft.com/office/powerpoint/2010/main" val="375691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 2</a:t>
            </a:r>
            <a:endParaRPr lang="en-US" dirty="0"/>
          </a:p>
        </p:txBody>
      </p:sp>
      <p:sp>
        <p:nvSpPr>
          <p:cNvPr id="3" name="Content Placeholder 2"/>
          <p:cNvSpPr>
            <a:spLocks noGrp="1"/>
          </p:cNvSpPr>
          <p:nvPr>
            <p:ph idx="1"/>
          </p:nvPr>
        </p:nvSpPr>
        <p:spPr/>
        <p:txBody>
          <a:bodyPr/>
          <a:lstStyle/>
          <a:p>
            <a:pPr lvl="0" algn="l" rtl="0"/>
            <a:r>
              <a:rPr lang="en-US" dirty="0" smtClean="0"/>
              <a:t>a</a:t>
            </a:r>
            <a:r>
              <a:rPr lang="en-US" dirty="0"/>
              <a:t>.  	When do you use ratios?</a:t>
            </a:r>
          </a:p>
          <a:p>
            <a:pPr algn="l" rtl="0"/>
            <a:r>
              <a:rPr lang="en-US" dirty="0"/>
              <a:t>b.  	Who else uses ratios?</a:t>
            </a:r>
          </a:p>
          <a:p>
            <a:pPr algn="l" rtl="0"/>
            <a:endParaRPr lang="en-US"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30</a:t>
            </a:fld>
            <a:endParaRPr lang="he-IL" dirty="0"/>
          </a:p>
        </p:txBody>
      </p:sp>
    </p:spTree>
    <p:extLst>
      <p:ext uri="{BB962C8B-B14F-4D97-AF65-F5344CB8AC3E}">
        <p14:creationId xmlns:p14="http://schemas.microsoft.com/office/powerpoint/2010/main" val="18630287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en-US" sz="2800" dirty="0"/>
              <a:t>Figure 3.  Percentages of each Israeli </a:t>
            </a:r>
            <a:r>
              <a:rPr lang="en-US" sz="2800" dirty="0" smtClean="0"/>
              <a:t>group</a:t>
            </a:r>
            <a:r>
              <a:rPr lang="he-IL" sz="2800" dirty="0" smtClean="0"/>
              <a:t> </a:t>
            </a:r>
            <a:r>
              <a:rPr lang="en-US" sz="2800" dirty="0" smtClean="0"/>
              <a:t>relating to the use of ratio in item </a:t>
            </a:r>
            <a:r>
              <a:rPr lang="he-IL" sz="2800" dirty="0" smtClean="0"/>
              <a:t>2</a:t>
            </a:r>
            <a:r>
              <a:rPr lang="en-US" sz="2800" dirty="0"/>
              <a:t/>
            </a:r>
            <a:br>
              <a:rPr lang="en-US" sz="2800" dirty="0"/>
            </a:br>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8365311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31</a:t>
            </a:fld>
            <a:endParaRPr lang="he-IL" dirty="0"/>
          </a:p>
        </p:txBody>
      </p:sp>
    </p:spTree>
    <p:extLst>
      <p:ext uri="{BB962C8B-B14F-4D97-AF65-F5344CB8AC3E}">
        <p14:creationId xmlns:p14="http://schemas.microsoft.com/office/powerpoint/2010/main" val="41747477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pPr rtl="0"/>
            <a:r>
              <a:rPr lang="en-US" sz="2800" dirty="0"/>
              <a:t>Table </a:t>
            </a:r>
            <a:r>
              <a:rPr lang="en-US" sz="2800" dirty="0" smtClean="0"/>
              <a:t>4. </a:t>
            </a:r>
            <a:r>
              <a:rPr lang="en-US" sz="2800" dirty="0"/>
              <a:t>Referring to themes in responses to item </a:t>
            </a:r>
            <a:r>
              <a:rPr lang="en-US" sz="2800" dirty="0" smtClean="0"/>
              <a:t>2:   According </a:t>
            </a:r>
            <a:r>
              <a:rPr lang="en-US" sz="2800" dirty="0"/>
              <a:t>to </a:t>
            </a:r>
            <a:r>
              <a:rPr lang="en-US" altLang="ja-JP" sz="2800" dirty="0" smtClean="0"/>
              <a:t>participants (N)</a:t>
            </a:r>
            <a:r>
              <a:rPr lang="en-US" altLang="ja-JP" sz="2800" dirty="0"/>
              <a:t/>
            </a:r>
            <a:br>
              <a:rPr lang="en-US" altLang="ja-JP" sz="2800" dirty="0"/>
            </a:br>
            <a:r>
              <a:rPr lang="en-US" altLang="ja-JP" sz="2800" dirty="0"/>
              <a:t> in the Israeli Ratio study, by group</a:t>
            </a:r>
            <a:r>
              <a:rPr lang="en-US" altLang="ja-JP" sz="2800" dirty="0">
                <a:latin typeface="Times New Roman" pitchFamily="18" charset="0"/>
                <a:ea typeface="MS Mincho" pitchFamily="49" charset="-128"/>
                <a:cs typeface="Times New Roman" pitchFamily="18" charset="0"/>
              </a:rPr>
              <a:t/>
            </a:r>
            <a:br>
              <a:rPr lang="en-US" altLang="ja-JP" sz="2800" dirty="0">
                <a:latin typeface="Times New Roman" pitchFamily="18" charset="0"/>
                <a:ea typeface="MS Mincho" pitchFamily="49" charset="-128"/>
                <a:cs typeface="Times New Roman" pitchFamily="18" charset="0"/>
              </a:rPr>
            </a:br>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31535917"/>
              </p:ext>
            </p:extLst>
          </p:nvPr>
        </p:nvGraphicFramePr>
        <p:xfrm>
          <a:off x="457200" y="1600200"/>
          <a:ext cx="8229600" cy="3911600"/>
        </p:xfrm>
        <a:graphic>
          <a:graphicData uri="http://schemas.openxmlformats.org/drawingml/2006/table">
            <a:tbl>
              <a:tblPr firstRow="1" bandRow="1">
                <a:tableStyleId>{5C22544A-7EE6-4342-B048-85BDC9FD1C3A}</a:tableStyleId>
              </a:tblPr>
              <a:tblGrid>
                <a:gridCol w="1645920"/>
                <a:gridCol w="1645920"/>
                <a:gridCol w="1356360"/>
                <a:gridCol w="2057400"/>
                <a:gridCol w="1524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dirty="0" smtClean="0"/>
                        <a:t>                 GROUP</a:t>
                      </a:r>
                    </a:p>
                    <a:p>
                      <a:endParaRPr lang="en-US" sz="1400" u="sng" dirty="0" smtClean="0"/>
                    </a:p>
                    <a:p>
                      <a:endParaRPr lang="en-US" sz="1400" u="sng" dirty="0" smtClean="0"/>
                    </a:p>
                    <a:p>
                      <a:r>
                        <a:rPr lang="en-US" sz="1400" u="sng" dirty="0" smtClean="0"/>
                        <a:t>THEME</a:t>
                      </a:r>
                      <a:endParaRPr lang="en-US" sz="1400" u="sng" dirty="0"/>
                    </a:p>
                  </a:txBody>
                  <a:tcPr>
                    <a:lnTlToBr w="12700" cap="flat" cmpd="sng" algn="ctr">
                      <a:solidFill>
                        <a:schemeClr val="tx1"/>
                      </a:solidFill>
                      <a:prstDash val="solid"/>
                      <a:round/>
                      <a:headEnd type="none" w="med" len="med"/>
                      <a:tailEnd type="none" w="med" len="med"/>
                    </a:lnTlToBr>
                  </a:tcPr>
                </a:tc>
                <a:tc>
                  <a:txBody>
                    <a:bodyPr/>
                    <a:lstStyle/>
                    <a:p>
                      <a:r>
                        <a:rPr lang="en-US" dirty="0" smtClean="0"/>
                        <a:t>STUDENTS</a:t>
                      </a:r>
                    </a:p>
                    <a:p>
                      <a:r>
                        <a:rPr lang="en-US" dirty="0" smtClean="0"/>
                        <a:t>MTS (24)</a:t>
                      </a:r>
                      <a:endParaRPr lang="en-US" dirty="0"/>
                    </a:p>
                  </a:txBody>
                  <a:tcPr/>
                </a:tc>
                <a:tc>
                  <a:txBody>
                    <a:bodyPr/>
                    <a:lstStyle/>
                    <a:p>
                      <a:r>
                        <a:rPr lang="en-US" dirty="0" smtClean="0"/>
                        <a:t>STUDENTS</a:t>
                      </a:r>
                    </a:p>
                    <a:p>
                      <a:r>
                        <a:rPr lang="en-US" dirty="0" smtClean="0"/>
                        <a:t>DS</a:t>
                      </a:r>
                      <a:r>
                        <a:rPr lang="en-US" baseline="0" dirty="0" smtClean="0"/>
                        <a:t> (11)</a:t>
                      </a:r>
                      <a:endParaRPr lang="en-US" dirty="0"/>
                    </a:p>
                  </a:txBody>
                  <a:tcPr/>
                </a:tc>
                <a:tc>
                  <a:txBody>
                    <a:bodyPr/>
                    <a:lstStyle/>
                    <a:p>
                      <a:r>
                        <a:rPr lang="en-US" dirty="0" smtClean="0"/>
                        <a:t>TEACHERS &amp; MEMENTORS (20)</a:t>
                      </a:r>
                      <a:endParaRPr lang="en-US" dirty="0"/>
                    </a:p>
                  </a:txBody>
                  <a:tcPr/>
                </a:tc>
                <a:tc>
                  <a:txBody>
                    <a:bodyPr/>
                    <a:lstStyle/>
                    <a:p>
                      <a:r>
                        <a:rPr lang="en-US" dirty="0" smtClean="0"/>
                        <a:t>AVERAGE</a:t>
                      </a:r>
                    </a:p>
                    <a:p>
                      <a:r>
                        <a:rPr lang="en-US" dirty="0" smtClean="0"/>
                        <a:t>(%)</a:t>
                      </a:r>
                      <a:endParaRPr lang="en-US" dirty="0"/>
                    </a:p>
                  </a:txBody>
                  <a:tcPr/>
                </a:tc>
              </a:tr>
              <a:tr h="370840">
                <a:tc>
                  <a:txBody>
                    <a:bodyPr/>
                    <a:lstStyle/>
                    <a:p>
                      <a:r>
                        <a:rPr lang="en-US" dirty="0" smtClean="0"/>
                        <a:t>Comparison</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370840">
                <a:tc>
                  <a:txBody>
                    <a:bodyPr/>
                    <a:lstStyle/>
                    <a:p>
                      <a:r>
                        <a:rPr lang="en-US" dirty="0" smtClean="0"/>
                        <a:t>Connection</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370840">
                <a:tc>
                  <a:txBody>
                    <a:bodyPr/>
                    <a:lstStyle/>
                    <a:p>
                      <a:r>
                        <a:rPr lang="en-US" dirty="0" smtClean="0"/>
                        <a:t>more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r>
                        <a:rPr lang="en-US" dirty="0" smtClean="0"/>
                        <a:t>23</a:t>
                      </a:r>
                      <a:endParaRPr lang="en-US" dirty="0"/>
                    </a:p>
                  </a:txBody>
                  <a:tcPr/>
                </a:tc>
                <a:tc>
                  <a:txBody>
                    <a:bodyPr/>
                    <a:lstStyle/>
                    <a:p>
                      <a:r>
                        <a:rPr lang="en-US" dirty="0" smtClean="0"/>
                        <a:t>12</a:t>
                      </a:r>
                      <a:endParaRPr lang="en-US" dirty="0"/>
                    </a:p>
                  </a:txBody>
                  <a:tcPr/>
                </a:tc>
                <a:tc>
                  <a:txBody>
                    <a:bodyPr/>
                    <a:lstStyle/>
                    <a:p>
                      <a:r>
                        <a:rPr lang="en-US" dirty="0" smtClean="0"/>
                        <a:t>14</a:t>
                      </a:r>
                      <a:endParaRPr lang="en-US" dirty="0"/>
                    </a:p>
                  </a:txBody>
                  <a:tcPr/>
                </a:tc>
                <a:tc>
                  <a:txBody>
                    <a:bodyPr/>
                    <a:lstStyle/>
                    <a:p>
                      <a:r>
                        <a:rPr lang="en-US" dirty="0" smtClean="0"/>
                        <a:t>92%</a:t>
                      </a:r>
                      <a:endParaRPr lang="en-US" dirty="0"/>
                    </a:p>
                  </a:txBody>
                  <a:tcPr/>
                </a:tc>
              </a:tr>
              <a:tr h="370840">
                <a:tc>
                  <a:txBody>
                    <a:bodyPr/>
                    <a:lstStyle/>
                    <a:p>
                      <a:r>
                        <a:rPr lang="en-US" dirty="0" smtClean="0"/>
                        <a:t>Division</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a:p>
                  </a:txBody>
                  <a:tcPr/>
                </a:tc>
                <a:tc>
                  <a:txBody>
                    <a:bodyPr/>
                    <a:lstStyle/>
                    <a:p>
                      <a:r>
                        <a:rPr lang="en-US" dirty="0" smtClean="0"/>
                        <a:t>10</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22%</a:t>
                      </a:r>
                      <a:endParaRPr lang="en-US" dirty="0"/>
                    </a:p>
                  </a:txBody>
                  <a:tcPr/>
                </a:tc>
              </a:tr>
              <a:tr h="370840">
                <a:tc>
                  <a:txBody>
                    <a:bodyPr/>
                    <a:lstStyle/>
                    <a:p>
                      <a:r>
                        <a:rPr lang="en-US" dirty="0" smtClean="0"/>
                        <a:t>Fraction</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a:p>
                  </a:txBody>
                  <a:tcPr/>
                </a:tc>
                <a:tc>
                  <a:txBody>
                    <a:bodyPr/>
                    <a:lstStyle/>
                    <a:p>
                      <a:r>
                        <a:rPr lang="en-US" dirty="0" smtClean="0"/>
                        <a:t>5</a:t>
                      </a:r>
                      <a:endParaRPr lang="en-US" dirty="0"/>
                    </a:p>
                  </a:txBody>
                  <a:tcPr/>
                </a:tc>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17%</a:t>
                      </a:r>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32</a:t>
            </a:fld>
            <a:endParaRPr lang="he-IL" dirty="0"/>
          </a:p>
        </p:txBody>
      </p:sp>
    </p:spTree>
    <p:extLst>
      <p:ext uri="{BB962C8B-B14F-4D97-AF65-F5344CB8AC3E}">
        <p14:creationId xmlns:p14="http://schemas.microsoft.com/office/powerpoint/2010/main" val="26479781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200" dirty="0"/>
              <a:t>Figure 3.  Percentages of each </a:t>
            </a:r>
            <a:r>
              <a:rPr lang="en-US" sz="3200" dirty="0" smtClean="0"/>
              <a:t>Israeli </a:t>
            </a:r>
            <a:r>
              <a:rPr lang="en-US" sz="3200" dirty="0"/>
              <a:t>group using each main type of symbolic representation in responses to item </a:t>
            </a:r>
            <a:r>
              <a:rPr lang="en-US" sz="3200" dirty="0" smtClean="0"/>
              <a:t>3:</a:t>
            </a:r>
            <a:r>
              <a:rPr lang="en-US" sz="3200" dirty="0"/>
              <a:t/>
            </a:r>
            <a:br>
              <a:rPr lang="en-US" sz="3200" dirty="0"/>
            </a:br>
            <a:endParaRPr lang="en-US" sz="3200" dirty="0"/>
          </a:p>
        </p:txBody>
      </p:sp>
      <p:sp>
        <p:nvSpPr>
          <p:cNvPr id="3" name="Content Placeholder 2"/>
          <p:cNvSpPr>
            <a:spLocks noGrp="1"/>
          </p:cNvSpPr>
          <p:nvPr>
            <p:ph idx="1"/>
          </p:nvPr>
        </p:nvSpPr>
        <p:spPr>
          <a:xfrm>
            <a:off x="228600" y="1600200"/>
            <a:ext cx="8458200" cy="4525963"/>
          </a:xfrm>
        </p:spPr>
        <p:txBody>
          <a:bodyPr/>
          <a:lstStyle/>
          <a:p>
            <a:pPr marL="0" lvl="0" indent="0" algn="ctr" rtl="0">
              <a:buNone/>
            </a:pPr>
            <a:r>
              <a:rPr lang="en-US" sz="2800" dirty="0" smtClean="0"/>
              <a:t>How </a:t>
            </a:r>
            <a:r>
              <a:rPr lang="en-US" sz="2800" dirty="0"/>
              <a:t>do you represent a ratio using mathematical symbols</a:t>
            </a:r>
            <a:r>
              <a:rPr lang="en-US" sz="2800" dirty="0" smtClean="0"/>
              <a:t>?</a:t>
            </a:r>
          </a:p>
          <a:p>
            <a:pPr marL="0" lvl="0" indent="0" algn="ctr" rtl="0">
              <a:buNone/>
            </a:pPr>
            <a:endParaRPr lang="en-US" sz="2800" dirty="0"/>
          </a:p>
          <a:p>
            <a:pPr algn="l" rtl="0"/>
            <a:r>
              <a:rPr lang="en-GB" sz="2800" b="1" i="1" dirty="0" smtClean="0"/>
              <a:t>Representation </a:t>
            </a:r>
            <a:r>
              <a:rPr lang="en-GB" sz="2800" b="1" i="1" dirty="0"/>
              <a:t>by mathematical symbols:  responses to item </a:t>
            </a:r>
            <a:r>
              <a:rPr lang="en-GB" sz="2800" b="1" i="1" dirty="0" smtClean="0"/>
              <a:t>3 were:</a:t>
            </a:r>
            <a:endParaRPr lang="en-US" sz="2800" b="1" i="1" dirty="0"/>
          </a:p>
          <a:p>
            <a:pPr algn="l" rtl="0"/>
            <a:r>
              <a:rPr lang="en-US" sz="2800" dirty="0" smtClean="0"/>
              <a:t>colon </a:t>
            </a:r>
            <a:r>
              <a:rPr lang="en-US" sz="2800" dirty="0"/>
              <a:t>(with or without examples); “to” or “is to” (with or without examples); fraction (including division and decimal notation); percentage; other symbolic response; drawing; and other responses (including words). </a:t>
            </a:r>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33</a:t>
            </a:fld>
            <a:endParaRPr lang="he-IL" dirty="0"/>
          </a:p>
        </p:txBody>
      </p:sp>
    </p:spTree>
    <p:extLst>
      <p:ext uri="{BB962C8B-B14F-4D97-AF65-F5344CB8AC3E}">
        <p14:creationId xmlns:p14="http://schemas.microsoft.com/office/powerpoint/2010/main" val="422743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GB" sz="3200" dirty="0" smtClean="0"/>
              <a:t>Table </a:t>
            </a:r>
            <a:r>
              <a:rPr lang="en-GB" sz="3200" dirty="0"/>
              <a:t>4.</a:t>
            </a:r>
            <a:r>
              <a:rPr lang="en-GB" sz="3200" b="1" dirty="0"/>
              <a:t> </a:t>
            </a:r>
            <a:r>
              <a:rPr lang="en-US" sz="3200" dirty="0" smtClean="0"/>
              <a:t>Multiple (n) </a:t>
            </a:r>
            <a:r>
              <a:rPr lang="en-US" sz="3200" dirty="0"/>
              <a:t>types of representation / multiple examples in responses to item </a:t>
            </a:r>
            <a:r>
              <a:rPr lang="en-US" sz="3200" dirty="0" smtClean="0"/>
              <a:t>3, used by each Israeli group</a:t>
            </a:r>
            <a:r>
              <a:rPr lang="en-US" sz="3200" b="1" dirty="0" smtClean="0"/>
              <a:t> </a:t>
            </a:r>
            <a:r>
              <a:rPr lang="en-US" sz="3200" dirty="0"/>
              <a:t/>
            </a:r>
            <a:br>
              <a:rPr lang="en-US" sz="3200" dirty="0"/>
            </a:b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52530600"/>
              </p:ext>
            </p:extLst>
          </p:nvPr>
        </p:nvGraphicFramePr>
        <p:xfrm>
          <a:off x="152400" y="2169160"/>
          <a:ext cx="8839200" cy="3337560"/>
        </p:xfrm>
        <a:graphic>
          <a:graphicData uri="http://schemas.openxmlformats.org/drawingml/2006/table">
            <a:tbl>
              <a:tblPr firstRow="1" bandRow="1">
                <a:tableStyleId>{5C22544A-7EE6-4342-B048-85BDC9FD1C3A}</a:tableStyleId>
              </a:tblPr>
              <a:tblGrid>
                <a:gridCol w="1473200"/>
                <a:gridCol w="584200"/>
                <a:gridCol w="762000"/>
                <a:gridCol w="863600"/>
                <a:gridCol w="736600"/>
                <a:gridCol w="736600"/>
                <a:gridCol w="736600"/>
                <a:gridCol w="736600"/>
                <a:gridCol w="736600"/>
                <a:gridCol w="1473200"/>
              </a:tblGrid>
              <a:tr h="370840">
                <a:tc>
                  <a:txBody>
                    <a:bodyPr/>
                    <a:lstStyle/>
                    <a:p>
                      <a:r>
                        <a:rPr lang="en-US" dirty="0" smtClean="0"/>
                        <a:t>GROUP (N)/n</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endParaRPr lang="en-US" dirty="0"/>
                    </a:p>
                  </a:txBody>
                  <a:tcPr/>
                </a:tc>
                <a:tc>
                  <a:txBody>
                    <a:bodyPr/>
                    <a:lstStyle/>
                    <a:p>
                      <a:r>
                        <a:rPr lang="en-US" dirty="0" smtClean="0"/>
                        <a:t>average</a:t>
                      </a:r>
                      <a:endParaRPr lang="en-US" dirty="0"/>
                    </a:p>
                  </a:txBody>
                  <a:tcPr/>
                </a:tc>
              </a:tr>
              <a:tr h="370840">
                <a:tc>
                  <a:txBody>
                    <a:bodyPr/>
                    <a:lstStyle/>
                    <a:p>
                      <a:r>
                        <a:rPr lang="en-US" b="1" dirty="0" smtClean="0"/>
                        <a:t>MTS (24)</a:t>
                      </a:r>
                      <a:endParaRPr lang="en-US" b="1" dirty="0"/>
                    </a:p>
                  </a:txBody>
                  <a:tcPr/>
                </a:tc>
                <a:tc>
                  <a:txBody>
                    <a:bodyPr/>
                    <a:lstStyle/>
                    <a:p>
                      <a:pPr algn="ctr"/>
                      <a:r>
                        <a:rPr lang="en-US" dirty="0" smtClean="0"/>
                        <a:t>0</a:t>
                      </a:r>
                      <a:endParaRPr lang="en-US" dirty="0"/>
                    </a:p>
                  </a:txBody>
                  <a:tcPr/>
                </a:tc>
                <a:tc>
                  <a:txBody>
                    <a:bodyPr/>
                    <a:lstStyle/>
                    <a:p>
                      <a:pPr algn="ctr"/>
                      <a:r>
                        <a:rPr lang="en-US" dirty="0" smtClean="0"/>
                        <a:t>2</a:t>
                      </a:r>
                      <a:r>
                        <a:rPr lang="en-US" sz="1200" b="1" dirty="0" smtClean="0">
                          <a:solidFill>
                            <a:srgbClr val="FF0000"/>
                          </a:solidFill>
                        </a:rPr>
                        <a:t>(.08%)</a:t>
                      </a:r>
                      <a:endParaRPr lang="en-US" sz="1200" b="1" dirty="0">
                        <a:solidFill>
                          <a:srgbClr val="FF0000"/>
                        </a:solidFill>
                      </a:endParaRPr>
                    </a:p>
                  </a:txBody>
                  <a:tcPr/>
                </a:tc>
                <a:tc>
                  <a:txBody>
                    <a:bodyPr/>
                    <a:lstStyle/>
                    <a:p>
                      <a:pPr algn="ctr"/>
                      <a:r>
                        <a:rPr lang="en-US" dirty="0" smtClean="0"/>
                        <a:t>10</a:t>
                      </a:r>
                      <a:r>
                        <a:rPr lang="en-US" sz="1200" b="1" kern="1200" dirty="0" smtClean="0">
                          <a:solidFill>
                            <a:srgbClr val="FF0000"/>
                          </a:solidFill>
                          <a:latin typeface="+mn-lt"/>
                          <a:ea typeface="+mn-ea"/>
                          <a:cs typeface="+mn-cs"/>
                        </a:rPr>
                        <a:t>(.40%)</a:t>
                      </a:r>
                      <a:endParaRPr lang="en-US" sz="1200" b="1" kern="1200" dirty="0">
                        <a:solidFill>
                          <a:srgbClr val="FF0000"/>
                        </a:solidFill>
                        <a:latin typeface="+mn-lt"/>
                        <a:ea typeface="+mn-ea"/>
                        <a:cs typeface="+mn-cs"/>
                      </a:endParaRPr>
                    </a:p>
                  </a:txBody>
                  <a:tcPr/>
                </a:tc>
                <a:tc>
                  <a:txBody>
                    <a:bodyPr/>
                    <a:lstStyle/>
                    <a:p>
                      <a:pPr algn="ctr"/>
                      <a:r>
                        <a:rPr lang="en-US" dirty="0" smtClean="0"/>
                        <a:t>8</a:t>
                      </a:r>
                      <a:r>
                        <a:rPr lang="en-US" sz="1200" b="1" kern="1200" dirty="0" smtClean="0">
                          <a:solidFill>
                            <a:srgbClr val="FF0000"/>
                          </a:solidFill>
                          <a:latin typeface="+mn-lt"/>
                          <a:ea typeface="+mn-ea"/>
                          <a:cs typeface="+mn-cs"/>
                        </a:rPr>
                        <a:t>(.33%)</a:t>
                      </a:r>
                      <a:endParaRPr lang="en-US" sz="1200" b="1" kern="1200" dirty="0">
                        <a:solidFill>
                          <a:srgbClr val="FF0000"/>
                        </a:solidFill>
                        <a:latin typeface="+mn-lt"/>
                        <a:ea typeface="+mn-ea"/>
                        <a:cs typeface="+mn-cs"/>
                      </a:endParaRPr>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2.87</a:t>
                      </a:r>
                      <a:endParaRPr lang="en-US" dirty="0"/>
                    </a:p>
                  </a:txBody>
                  <a:tcPr/>
                </a:tc>
              </a:tr>
              <a:tr h="370840">
                <a:tc>
                  <a:txBody>
                    <a:bodyPr/>
                    <a:lstStyle/>
                    <a:p>
                      <a:r>
                        <a:rPr lang="en-US" b="1" dirty="0" smtClean="0"/>
                        <a:t>DS (11)</a:t>
                      </a:r>
                      <a:endParaRPr lang="en-US" b="1"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sz="1800" kern="1200" dirty="0" smtClean="0">
                          <a:solidFill>
                            <a:schemeClr val="dk1"/>
                          </a:solidFill>
                          <a:latin typeface="+mn-lt"/>
                          <a:ea typeface="+mn-ea"/>
                          <a:cs typeface="+mn-cs"/>
                        </a:rPr>
                        <a:t>3</a:t>
                      </a:r>
                      <a:r>
                        <a:rPr lang="en-US" sz="1200" b="1" kern="1200" dirty="0" smtClean="0">
                          <a:solidFill>
                            <a:srgbClr val="FF0000"/>
                          </a:solidFill>
                          <a:latin typeface="+mn-lt"/>
                          <a:ea typeface="+mn-ea"/>
                          <a:cs typeface="+mn-cs"/>
                        </a:rPr>
                        <a:t>(27%)</a:t>
                      </a:r>
                      <a:endParaRPr lang="en-US" sz="1200" b="1" kern="1200" dirty="0">
                        <a:solidFill>
                          <a:srgbClr val="FF0000"/>
                        </a:solidFill>
                        <a:latin typeface="+mn-lt"/>
                        <a:ea typeface="+mn-ea"/>
                        <a:cs typeface="+mn-cs"/>
                      </a:endParaRPr>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r>
                        <a:rPr lang="en-US" sz="1200" b="1" kern="1200" dirty="0" smtClean="0">
                          <a:solidFill>
                            <a:srgbClr val="FF0000"/>
                          </a:solidFill>
                          <a:latin typeface="+mn-lt"/>
                          <a:ea typeface="+mn-ea"/>
                          <a:cs typeface="+mn-cs"/>
                        </a:rPr>
                        <a:t>(18%)</a:t>
                      </a:r>
                      <a:endParaRPr lang="en-US" sz="1200" b="1" kern="1200" dirty="0">
                        <a:solidFill>
                          <a:srgbClr val="FF0000"/>
                        </a:solidFill>
                        <a:latin typeface="+mn-lt"/>
                        <a:ea typeface="+mn-ea"/>
                        <a:cs typeface="+mn-cs"/>
                      </a:endParaRPr>
                    </a:p>
                  </a:txBody>
                  <a:tcPr/>
                </a:tc>
                <a:tc>
                  <a:txBody>
                    <a:bodyPr/>
                    <a:lstStyle/>
                    <a:p>
                      <a:pPr algn="ctr"/>
                      <a:r>
                        <a:rPr lang="en-US" dirty="0" smtClean="0"/>
                        <a:t>1</a:t>
                      </a:r>
                      <a:endParaRPr lang="en-US" dirty="0"/>
                    </a:p>
                  </a:txBody>
                  <a:tcPr/>
                </a:tc>
                <a:tc>
                  <a:txBody>
                    <a:bodyPr/>
                    <a:lstStyle/>
                    <a:p>
                      <a:pPr algn="ctr"/>
                      <a:r>
                        <a:rPr lang="en-US" dirty="0" smtClean="0"/>
                        <a:t>4.09</a:t>
                      </a:r>
                      <a:endParaRPr lang="en-US" dirty="0"/>
                    </a:p>
                  </a:txBody>
                  <a:tcPr/>
                </a:tc>
              </a:tr>
              <a:tr h="370840">
                <a:tc>
                  <a:txBody>
                    <a:bodyPr/>
                    <a:lstStyle/>
                    <a:p>
                      <a:r>
                        <a:rPr lang="en-US" b="1" dirty="0" smtClean="0"/>
                        <a:t>Students (35)</a:t>
                      </a:r>
                      <a:endParaRPr lang="en-US" b="1"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13</a:t>
                      </a:r>
                      <a:endParaRPr lang="en-US" dirty="0"/>
                    </a:p>
                  </a:txBody>
                  <a:tcPr/>
                </a:tc>
                <a:tc>
                  <a:txBody>
                    <a:bodyPr/>
                    <a:lstStyle/>
                    <a:p>
                      <a:pPr algn="ctr"/>
                      <a:r>
                        <a:rPr lang="en-US" dirty="0" smtClean="0"/>
                        <a:t>9</a:t>
                      </a:r>
                      <a:endParaRPr lang="en-US" dirty="0"/>
                    </a:p>
                  </a:txBody>
                  <a:tcPr/>
                </a:tc>
                <a:tc>
                  <a:txBody>
                    <a:bodyPr/>
                    <a:lstStyle/>
                    <a:p>
                      <a:pPr algn="ctr"/>
                      <a:r>
                        <a:rPr lang="en-US" dirty="0" smtClean="0"/>
                        <a:t>4</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3.25</a:t>
                      </a:r>
                      <a:endParaRPr lang="en-US" dirty="0"/>
                    </a:p>
                  </a:txBody>
                  <a:tcPr/>
                </a:tc>
              </a:tr>
              <a:tr h="370840">
                <a:tc>
                  <a:txBody>
                    <a:bodyPr/>
                    <a:lstStyle/>
                    <a:p>
                      <a:r>
                        <a:rPr lang="en-US" b="1" dirty="0" smtClean="0"/>
                        <a:t>T/M (10/10)</a:t>
                      </a:r>
                      <a:endParaRPr lang="en-US" b="1"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3</a:t>
                      </a:r>
                      <a:endParaRPr lang="en-US" dirty="0"/>
                    </a:p>
                  </a:txBody>
                  <a:tcPr/>
                </a:tc>
                <a:tc>
                  <a:txBody>
                    <a:bodyPr/>
                    <a:lstStyle/>
                    <a:p>
                      <a:pPr algn="ctr"/>
                      <a:r>
                        <a:rPr lang="en-US" dirty="0" smtClean="0"/>
                        <a:t>7</a:t>
                      </a:r>
                      <a:endParaRPr lang="en-US" dirty="0"/>
                    </a:p>
                  </a:txBody>
                  <a:tcPr/>
                </a:tc>
                <a:tc>
                  <a:txBody>
                    <a:bodyPr/>
                    <a:lstStyle/>
                    <a:p>
                      <a:pPr algn="ctr"/>
                      <a:r>
                        <a:rPr lang="en-US" dirty="0" smtClean="0"/>
                        <a:t>4</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2.4</a:t>
                      </a:r>
                      <a:endParaRPr lang="en-US" dirty="0"/>
                    </a:p>
                  </a:txBody>
                  <a:tcPr/>
                </a:tc>
              </a:tr>
              <a:tr h="370840">
                <a:tc>
                  <a:txBody>
                    <a:bodyPr/>
                    <a:lstStyle/>
                    <a:p>
                      <a:r>
                        <a:rPr lang="en-US" b="1" dirty="0" smtClean="0"/>
                        <a:t>MTS (24)</a:t>
                      </a:r>
                      <a:endParaRPr lang="en-US" b="1" dirty="0"/>
                    </a:p>
                  </a:txBody>
                  <a:tcPr/>
                </a:tc>
                <a:tc gridSpan="2">
                  <a:txBody>
                    <a:bodyPr/>
                    <a:lstStyle/>
                    <a:p>
                      <a:pPr algn="ctr"/>
                      <a:r>
                        <a:rPr lang="en-US" dirty="0" smtClean="0"/>
                        <a:t>2</a:t>
                      </a:r>
                      <a:endParaRPr lang="en-US" dirty="0"/>
                    </a:p>
                  </a:txBody>
                  <a:tcPr/>
                </a:tc>
                <a:tc hMerge="1">
                  <a:txBody>
                    <a:bodyPr/>
                    <a:lstStyle/>
                    <a:p>
                      <a:endParaRPr lang="en-US" dirty="0"/>
                    </a:p>
                  </a:txBody>
                  <a:tcPr/>
                </a:tc>
                <a:tc gridSpan="2">
                  <a:txBody>
                    <a:bodyPr/>
                    <a:lstStyle/>
                    <a:p>
                      <a:pPr algn="ctr"/>
                      <a:r>
                        <a:rPr lang="en-US" dirty="0" smtClean="0"/>
                        <a:t>6</a:t>
                      </a:r>
                      <a:endParaRPr lang="en-US" dirty="0"/>
                    </a:p>
                  </a:txBody>
                  <a:tcPr/>
                </a:tc>
                <a:tc hMerge="1">
                  <a:txBody>
                    <a:bodyPr/>
                    <a:lstStyle/>
                    <a:p>
                      <a:endParaRPr lang="en-US" dirty="0"/>
                    </a:p>
                  </a:txBody>
                  <a:tcPr/>
                </a:tc>
                <a:tc gridSpan="2">
                  <a:txBody>
                    <a:bodyPr/>
                    <a:lstStyle/>
                    <a:p>
                      <a:pPr algn="ctr"/>
                      <a:r>
                        <a:rPr lang="en-US" dirty="0" smtClean="0"/>
                        <a:t>9</a:t>
                      </a:r>
                      <a:endParaRPr lang="en-US" dirty="0"/>
                    </a:p>
                  </a:txBody>
                  <a:tcPr/>
                </a:tc>
                <a:tc hMerge="1">
                  <a:txBody>
                    <a:bodyPr/>
                    <a:lstStyle/>
                    <a:p>
                      <a:endParaRPr lang="en-US" dirty="0"/>
                    </a:p>
                  </a:txBody>
                  <a:tcPr/>
                </a:tc>
                <a:tc gridSpan="2">
                  <a:txBody>
                    <a:bodyPr/>
                    <a:lstStyle/>
                    <a:p>
                      <a:pPr algn="ctr"/>
                      <a:r>
                        <a:rPr lang="en-US" dirty="0" smtClean="0"/>
                        <a:t>6</a:t>
                      </a:r>
                      <a:endParaRPr lang="en-US" dirty="0"/>
                    </a:p>
                  </a:txBody>
                  <a:tcPr/>
                </a:tc>
                <a:tc hMerge="1">
                  <a:txBody>
                    <a:bodyPr/>
                    <a:lstStyle/>
                    <a:p>
                      <a:endParaRPr lang="en-US" dirty="0"/>
                    </a:p>
                  </a:txBody>
                  <a:tcPr/>
                </a:tc>
                <a:tc>
                  <a:txBody>
                    <a:bodyPr/>
                    <a:lstStyle/>
                    <a:p>
                      <a:pPr algn="ctr"/>
                      <a:r>
                        <a:rPr lang="en-US" dirty="0" smtClean="0"/>
                        <a:t>7</a:t>
                      </a:r>
                      <a:endParaRPr lang="en-US" dirty="0"/>
                    </a:p>
                  </a:txBody>
                  <a:tcPr/>
                </a:tc>
              </a:tr>
              <a:tr h="370840">
                <a:tc>
                  <a:txBody>
                    <a:bodyPr/>
                    <a:lstStyle/>
                    <a:p>
                      <a:r>
                        <a:rPr lang="en-US" b="1" dirty="0" smtClean="0"/>
                        <a:t>DS (11)</a:t>
                      </a:r>
                      <a:endParaRPr lang="en-US" b="1" dirty="0"/>
                    </a:p>
                  </a:txBody>
                  <a:tcPr/>
                </a:tc>
                <a:tc gridSpan="2">
                  <a:txBody>
                    <a:bodyPr/>
                    <a:lstStyle/>
                    <a:p>
                      <a:pPr algn="ctr"/>
                      <a:r>
                        <a:rPr lang="en-US" dirty="0" smtClean="0"/>
                        <a:t>3</a:t>
                      </a:r>
                      <a:endParaRPr lang="en-US" dirty="0"/>
                    </a:p>
                  </a:txBody>
                  <a:tcPr/>
                </a:tc>
                <a:tc hMerge="1">
                  <a:txBody>
                    <a:bodyPr/>
                    <a:lstStyle/>
                    <a:p>
                      <a:pPr algn="ctr"/>
                      <a:endParaRPr lang="en-US" dirty="0"/>
                    </a:p>
                  </a:txBody>
                  <a:tcPr/>
                </a:tc>
                <a:tc gridSpan="2">
                  <a:txBody>
                    <a:bodyPr/>
                    <a:lstStyle/>
                    <a:p>
                      <a:pPr algn="ctr"/>
                      <a:r>
                        <a:rPr lang="en-US" dirty="0" smtClean="0"/>
                        <a:t>9</a:t>
                      </a:r>
                      <a:endParaRPr lang="en-US" dirty="0"/>
                    </a:p>
                  </a:txBody>
                  <a:tcPr/>
                </a:tc>
                <a:tc hMerge="1">
                  <a:txBody>
                    <a:bodyPr/>
                    <a:lstStyle/>
                    <a:p>
                      <a:pPr algn="ctr"/>
                      <a:endParaRPr lang="en-US" dirty="0"/>
                    </a:p>
                  </a:txBody>
                  <a:tcPr/>
                </a:tc>
                <a:tc gridSpan="2">
                  <a:txBody>
                    <a:bodyPr/>
                    <a:lstStyle/>
                    <a:p>
                      <a:pPr algn="ctr"/>
                      <a:r>
                        <a:rPr lang="en-US" dirty="0" smtClean="0"/>
                        <a:t>6</a:t>
                      </a:r>
                      <a:endParaRPr lang="en-US" dirty="0"/>
                    </a:p>
                  </a:txBody>
                  <a:tcPr/>
                </a:tc>
                <a:tc hMerge="1">
                  <a:txBody>
                    <a:bodyPr/>
                    <a:lstStyle/>
                    <a:p>
                      <a:pPr algn="ctr"/>
                      <a:endParaRPr lang="en-US" dirty="0"/>
                    </a:p>
                  </a:txBody>
                  <a:tcPr/>
                </a:tc>
                <a:tc gridSpan="2">
                  <a:txBody>
                    <a:bodyPr/>
                    <a:lstStyle/>
                    <a:p>
                      <a:pPr algn="ctr"/>
                      <a:r>
                        <a:rPr lang="en-US" dirty="0" smtClean="0"/>
                        <a:t>1</a:t>
                      </a:r>
                      <a:endParaRPr lang="en-US" dirty="0"/>
                    </a:p>
                  </a:txBody>
                  <a:tcPr/>
                </a:tc>
                <a:tc hMerge="1">
                  <a:txBody>
                    <a:bodyPr/>
                    <a:lstStyle/>
                    <a:p>
                      <a:pPr algn="ctr"/>
                      <a:endParaRPr lang="en-US" dirty="0"/>
                    </a:p>
                  </a:txBody>
                  <a:tcPr/>
                </a:tc>
                <a:tc>
                  <a:txBody>
                    <a:bodyPr/>
                    <a:lstStyle/>
                    <a:p>
                      <a:pPr algn="ctr"/>
                      <a:r>
                        <a:rPr lang="en-US" dirty="0" smtClean="0"/>
                        <a:t>4</a:t>
                      </a:r>
                      <a:endParaRPr lang="en-US" dirty="0"/>
                    </a:p>
                  </a:txBody>
                  <a:tcPr/>
                </a:tc>
              </a:tr>
              <a:tr h="370840">
                <a:tc>
                  <a:txBody>
                    <a:bodyPr/>
                    <a:lstStyle/>
                    <a:p>
                      <a:r>
                        <a:rPr lang="en-US" b="1" dirty="0" smtClean="0"/>
                        <a:t>T/M (10/10)</a:t>
                      </a:r>
                      <a:endParaRPr lang="en-US" b="1" dirty="0"/>
                    </a:p>
                  </a:txBody>
                  <a:tcPr/>
                </a:tc>
                <a:tc gridSpan="2">
                  <a:txBody>
                    <a:bodyPr/>
                    <a:lstStyle/>
                    <a:p>
                      <a:pPr algn="ctr"/>
                      <a:r>
                        <a:rPr lang="en-US" dirty="0" smtClean="0"/>
                        <a:t>7</a:t>
                      </a:r>
                      <a:endParaRPr lang="en-US" dirty="0"/>
                    </a:p>
                  </a:txBody>
                  <a:tcPr/>
                </a:tc>
                <a:tc hMerge="1">
                  <a:txBody>
                    <a:bodyPr/>
                    <a:lstStyle/>
                    <a:p>
                      <a:pPr algn="ctr"/>
                      <a:endParaRPr lang="en-US" dirty="0"/>
                    </a:p>
                  </a:txBody>
                  <a:tcPr/>
                </a:tc>
                <a:tc gridSpan="2">
                  <a:txBody>
                    <a:bodyPr/>
                    <a:lstStyle/>
                    <a:p>
                      <a:pPr algn="ctr"/>
                      <a:r>
                        <a:rPr lang="en-US" dirty="0" smtClean="0"/>
                        <a:t>2</a:t>
                      </a:r>
                      <a:endParaRPr lang="en-US" dirty="0"/>
                    </a:p>
                  </a:txBody>
                  <a:tcPr/>
                </a:tc>
                <a:tc hMerge="1">
                  <a:txBody>
                    <a:bodyPr/>
                    <a:lstStyle/>
                    <a:p>
                      <a:pPr algn="ctr"/>
                      <a:endParaRPr lang="en-US" dirty="0"/>
                    </a:p>
                  </a:txBody>
                  <a:tcPr/>
                </a:tc>
                <a:tc gridSpan="2">
                  <a:txBody>
                    <a:bodyPr/>
                    <a:lstStyle/>
                    <a:p>
                      <a:pPr algn="ctr"/>
                      <a:r>
                        <a:rPr lang="en-US" dirty="0" smtClean="0"/>
                        <a:t>5</a:t>
                      </a:r>
                      <a:endParaRPr lang="en-US" dirty="0"/>
                    </a:p>
                  </a:txBody>
                  <a:tcPr/>
                </a:tc>
                <a:tc hMerge="1">
                  <a:txBody>
                    <a:bodyPr/>
                    <a:lstStyle/>
                    <a:p>
                      <a:pPr algn="ctr"/>
                      <a:endParaRPr lang="en-US" dirty="0"/>
                    </a:p>
                  </a:txBody>
                  <a:tcPr/>
                </a:tc>
                <a:tc gridSpan="2">
                  <a:txBody>
                    <a:bodyPr/>
                    <a:lstStyle/>
                    <a:p>
                      <a:pPr algn="ctr"/>
                      <a:r>
                        <a:rPr lang="en-US" dirty="0" smtClean="0"/>
                        <a:t>4</a:t>
                      </a:r>
                      <a:endParaRPr lang="en-US" dirty="0"/>
                    </a:p>
                  </a:txBody>
                  <a:tcPr/>
                </a:tc>
                <a:tc hMerge="1">
                  <a:txBody>
                    <a:bodyPr/>
                    <a:lstStyle/>
                    <a:p>
                      <a:pPr algn="ctr"/>
                      <a:endParaRPr lang="en-US" dirty="0"/>
                    </a:p>
                  </a:txBody>
                  <a:tcPr/>
                </a:tc>
                <a:tc>
                  <a:txBody>
                    <a:bodyPr/>
                    <a:lstStyle/>
                    <a:p>
                      <a:pPr algn="ctr"/>
                      <a:r>
                        <a:rPr lang="en-US" dirty="0" smtClean="0"/>
                        <a:t>3</a:t>
                      </a:r>
                      <a:endParaRPr lang="en-US" dirty="0"/>
                    </a:p>
                  </a:txBody>
                  <a:tcPr/>
                </a:tc>
              </a:tr>
              <a:tr h="370840">
                <a:tc>
                  <a:txBody>
                    <a:bodyPr/>
                    <a:lstStyle/>
                    <a:p>
                      <a:pPr marL="0" algn="l" defTabSz="914400" rtl="0" eaLnBrk="1" latinLnBrk="0" hangingPunct="1"/>
                      <a:r>
                        <a:rPr lang="en-US" sz="1800" b="1" kern="1200" dirty="0" smtClean="0">
                          <a:solidFill>
                            <a:schemeClr val="lt1"/>
                          </a:solidFill>
                          <a:latin typeface="+mn-lt"/>
                          <a:ea typeface="+mn-ea"/>
                          <a:cs typeface="+mn-cs"/>
                        </a:rPr>
                        <a:t>TYPE</a:t>
                      </a:r>
                      <a:endParaRPr lang="en-US" sz="1800" b="1" kern="1200" dirty="0">
                        <a:solidFill>
                          <a:schemeClr val="lt1"/>
                        </a:solidFill>
                        <a:latin typeface="+mn-lt"/>
                        <a:ea typeface="+mn-ea"/>
                        <a:cs typeface="+mn-cs"/>
                      </a:endParaRPr>
                    </a:p>
                  </a:txBody>
                  <a:tcPr>
                    <a:solidFill>
                      <a:schemeClr val="bg2">
                        <a:lumMod val="60000"/>
                        <a:lumOff val="40000"/>
                      </a:schemeClr>
                    </a:solidFill>
                  </a:tcPr>
                </a:tc>
                <a:tc gridSpan="2">
                  <a:txBody>
                    <a:bodyPr/>
                    <a:lstStyle/>
                    <a:p>
                      <a:pPr marL="0" algn="l" defTabSz="914400" rtl="0" eaLnBrk="1" latinLnBrk="0" hangingPunct="1"/>
                      <a:r>
                        <a:rPr lang="en-US" sz="1800" b="1" kern="1200" dirty="0" smtClean="0">
                          <a:solidFill>
                            <a:schemeClr val="lt1"/>
                          </a:solidFill>
                          <a:latin typeface="+mn-lt"/>
                          <a:ea typeface="+mn-ea"/>
                          <a:cs typeface="+mn-cs"/>
                        </a:rPr>
                        <a:t>SYMBOL</a:t>
                      </a:r>
                      <a:endParaRPr lang="en-US" sz="1800" b="1" kern="1200" dirty="0">
                        <a:solidFill>
                          <a:schemeClr val="lt1"/>
                        </a:solidFill>
                        <a:latin typeface="+mn-lt"/>
                        <a:ea typeface="+mn-ea"/>
                        <a:cs typeface="+mn-cs"/>
                      </a:endParaRPr>
                    </a:p>
                  </a:txBody>
                  <a:tcPr>
                    <a:solidFill>
                      <a:schemeClr val="bg2">
                        <a:lumMod val="60000"/>
                        <a:lumOff val="40000"/>
                      </a:schemeClr>
                    </a:solidFill>
                  </a:tcPr>
                </a:tc>
                <a:tc hMerge="1">
                  <a:txBody>
                    <a:bodyPr/>
                    <a:lstStyle/>
                    <a:p>
                      <a:endParaRPr lang="en-US" dirty="0"/>
                    </a:p>
                  </a:txBody>
                  <a:tcPr/>
                </a:tc>
                <a:tc gridSpan="2">
                  <a:txBody>
                    <a:bodyPr/>
                    <a:lstStyle/>
                    <a:p>
                      <a:pPr marL="0" algn="l" defTabSz="914400" rtl="0" eaLnBrk="1" latinLnBrk="0" hangingPunct="1"/>
                      <a:r>
                        <a:rPr lang="en-US" sz="1800" b="1" kern="1200" dirty="0" smtClean="0">
                          <a:solidFill>
                            <a:schemeClr val="lt1"/>
                          </a:solidFill>
                          <a:latin typeface="+mn-lt"/>
                          <a:ea typeface="+mn-ea"/>
                          <a:cs typeface="+mn-cs"/>
                        </a:rPr>
                        <a:t>WORDS</a:t>
                      </a:r>
                      <a:endParaRPr lang="en-US" sz="1800" b="1" kern="1200" dirty="0">
                        <a:solidFill>
                          <a:schemeClr val="lt1"/>
                        </a:solidFill>
                        <a:latin typeface="+mn-lt"/>
                        <a:ea typeface="+mn-ea"/>
                        <a:cs typeface="+mn-cs"/>
                      </a:endParaRPr>
                    </a:p>
                  </a:txBody>
                  <a:tcPr>
                    <a:solidFill>
                      <a:schemeClr val="bg2">
                        <a:lumMod val="60000"/>
                        <a:lumOff val="40000"/>
                      </a:schemeClr>
                    </a:solidFill>
                  </a:tcPr>
                </a:tc>
                <a:tc hMerge="1">
                  <a:txBody>
                    <a:bodyPr/>
                    <a:lstStyle/>
                    <a:p>
                      <a:endParaRPr lang="en-US" dirty="0"/>
                    </a:p>
                  </a:txBody>
                  <a:tcPr/>
                </a:tc>
                <a:tc gridSpan="2">
                  <a:txBody>
                    <a:bodyPr/>
                    <a:lstStyle/>
                    <a:p>
                      <a:pPr marL="0" algn="l" defTabSz="914400" rtl="0" eaLnBrk="1" latinLnBrk="0" hangingPunct="1"/>
                      <a:r>
                        <a:rPr lang="en-US" sz="1800" b="1" kern="1200" dirty="0" smtClean="0">
                          <a:solidFill>
                            <a:schemeClr val="lt1"/>
                          </a:solidFill>
                          <a:latin typeface="+mn-lt"/>
                          <a:ea typeface="+mn-ea"/>
                          <a:cs typeface="+mn-cs"/>
                        </a:rPr>
                        <a:t>A:b, a/b,…</a:t>
                      </a:r>
                      <a:endParaRPr lang="en-US" sz="1800" b="1" kern="1200" dirty="0">
                        <a:solidFill>
                          <a:schemeClr val="lt1"/>
                        </a:solidFill>
                        <a:latin typeface="+mn-lt"/>
                        <a:ea typeface="+mn-ea"/>
                        <a:cs typeface="+mn-cs"/>
                      </a:endParaRPr>
                    </a:p>
                  </a:txBody>
                  <a:tcPr>
                    <a:solidFill>
                      <a:schemeClr val="bg2">
                        <a:lumMod val="60000"/>
                        <a:lumOff val="40000"/>
                      </a:schemeClr>
                    </a:solidFill>
                  </a:tcPr>
                </a:tc>
                <a:tc hMerge="1">
                  <a:txBody>
                    <a:bodyPr/>
                    <a:lstStyle/>
                    <a:p>
                      <a:endParaRPr lang="en-US" dirty="0"/>
                    </a:p>
                  </a:txBody>
                  <a:tcPr/>
                </a:tc>
                <a:tc gridSpan="2">
                  <a:txBody>
                    <a:bodyPr/>
                    <a:lstStyle/>
                    <a:p>
                      <a:pPr marL="0" algn="l" defTabSz="914400" rtl="0" eaLnBrk="1" latinLnBrk="0" hangingPunct="1"/>
                      <a:r>
                        <a:rPr lang="en-US" sz="1800" b="1" kern="1200" dirty="0" smtClean="0">
                          <a:solidFill>
                            <a:schemeClr val="lt1"/>
                          </a:solidFill>
                          <a:latin typeface="+mn-lt"/>
                          <a:ea typeface="+mn-ea"/>
                          <a:cs typeface="+mn-cs"/>
                        </a:rPr>
                        <a:t>X :Y, x/y,…</a:t>
                      </a:r>
                      <a:endParaRPr lang="en-US" sz="1800" b="1" kern="1200" dirty="0">
                        <a:solidFill>
                          <a:schemeClr val="lt1"/>
                        </a:solidFill>
                        <a:latin typeface="+mn-lt"/>
                        <a:ea typeface="+mn-ea"/>
                        <a:cs typeface="+mn-cs"/>
                      </a:endParaRPr>
                    </a:p>
                  </a:txBody>
                  <a:tcPr>
                    <a:solidFill>
                      <a:schemeClr val="bg2">
                        <a:lumMod val="60000"/>
                        <a:lumOff val="40000"/>
                      </a:schemeClr>
                    </a:solidFill>
                  </a:tcPr>
                </a:tc>
                <a:tc hMerge="1">
                  <a:txBody>
                    <a:bodyPr/>
                    <a:lstStyle/>
                    <a:p>
                      <a:endParaRPr lang="en-US" dirty="0"/>
                    </a:p>
                  </a:txBody>
                  <a:tcPr/>
                </a:tc>
                <a:tc>
                  <a:txBody>
                    <a:bodyPr/>
                    <a:lstStyle/>
                    <a:p>
                      <a:pPr marL="0" algn="l" defTabSz="914400" rtl="0" eaLnBrk="1" latinLnBrk="0" hangingPunct="1"/>
                      <a:r>
                        <a:rPr lang="en-US" sz="1800" b="1" kern="1200" dirty="0" smtClean="0">
                          <a:solidFill>
                            <a:schemeClr val="lt1"/>
                          </a:solidFill>
                          <a:latin typeface="+mn-lt"/>
                          <a:ea typeface="+mn-ea"/>
                          <a:cs typeface="+mn-cs"/>
                        </a:rPr>
                        <a:t>Numbers</a:t>
                      </a:r>
                      <a:endParaRPr lang="en-US" sz="1800" b="1" kern="1200" dirty="0">
                        <a:solidFill>
                          <a:schemeClr val="lt1"/>
                        </a:solidFill>
                        <a:latin typeface="+mn-lt"/>
                        <a:ea typeface="+mn-ea"/>
                        <a:cs typeface="+mn-cs"/>
                      </a:endParaRPr>
                    </a:p>
                  </a:txBody>
                  <a:tcPr>
                    <a:solidFill>
                      <a:schemeClr val="bg2">
                        <a:lumMod val="60000"/>
                        <a:lumOff val="40000"/>
                      </a:schemeClr>
                    </a:solidFill>
                  </a:tcPr>
                </a:tc>
              </a:tr>
            </a:tbl>
          </a:graphicData>
        </a:graphic>
      </p:graphicFrame>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34</a:t>
            </a:fld>
            <a:endParaRPr lang="he-IL" dirty="0"/>
          </a:p>
        </p:txBody>
      </p:sp>
    </p:spTree>
    <p:extLst>
      <p:ext uri="{BB962C8B-B14F-4D97-AF65-F5344CB8AC3E}">
        <p14:creationId xmlns:p14="http://schemas.microsoft.com/office/powerpoint/2010/main" val="30305510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pPr rtl="0"/>
            <a:r>
              <a:rPr lang="en-US" sz="2800" dirty="0"/>
              <a:t>Figure 3.  Percentages of each </a:t>
            </a:r>
            <a:r>
              <a:rPr lang="en-US" sz="2800" dirty="0" smtClean="0"/>
              <a:t>Israeli </a:t>
            </a:r>
            <a:r>
              <a:rPr lang="en-US" sz="2800" dirty="0"/>
              <a:t>group using each main type of symbolic representation in responses to item 3</a:t>
            </a:r>
            <a:br>
              <a:rPr lang="en-US" sz="2800" dirty="0"/>
            </a:br>
            <a:r>
              <a:rPr lang="en-US" sz="2800" dirty="0"/>
              <a:t> </a:t>
            </a:r>
            <a:br>
              <a:rPr lang="en-US" sz="2800" dirty="0"/>
            </a:br>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1785633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35</a:t>
            </a:fld>
            <a:endParaRPr lang="he-IL" dirty="0"/>
          </a:p>
        </p:txBody>
      </p:sp>
    </p:spTree>
    <p:extLst>
      <p:ext uri="{BB962C8B-B14F-4D97-AF65-F5344CB8AC3E}">
        <p14:creationId xmlns:p14="http://schemas.microsoft.com/office/powerpoint/2010/main" val="14535375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pPr rtl="0"/>
            <a:r>
              <a:rPr lang="en-US" sz="2800" dirty="0"/>
              <a:t>Figure </a:t>
            </a:r>
            <a:r>
              <a:rPr lang="en-US" sz="2800" dirty="0" smtClean="0"/>
              <a:t>5.  </a:t>
            </a:r>
            <a:r>
              <a:rPr lang="en-US" sz="2800" dirty="0"/>
              <a:t>Percentages of </a:t>
            </a:r>
            <a:r>
              <a:rPr lang="en-GB" sz="2800" dirty="0" smtClean="0"/>
              <a:t>Students </a:t>
            </a:r>
            <a:r>
              <a:rPr lang="en-GB" sz="2800" dirty="0"/>
              <a:t>vs. Teachers referring to </a:t>
            </a:r>
            <a:r>
              <a:rPr lang="en-US" sz="2800" dirty="0" smtClean="0"/>
              <a:t>using </a:t>
            </a:r>
            <a:r>
              <a:rPr lang="en-US" sz="2800" dirty="0"/>
              <a:t>each main type of symbolic representation in responses to item 3</a:t>
            </a:r>
            <a:br>
              <a:rPr lang="en-US" sz="2800" dirty="0"/>
            </a:br>
            <a:r>
              <a:rPr lang="en-US" sz="2800" dirty="0"/>
              <a:t> </a:t>
            </a:r>
            <a:br>
              <a:rPr lang="en-US" sz="2800" dirty="0"/>
            </a:br>
            <a:endParaRPr lang="en-US" sz="2800"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36</a:t>
            </a:fld>
            <a:endParaRPr lang="he-IL"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743737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36443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en-GB" sz="2800" dirty="0" smtClean="0"/>
              <a:t>Figure 6.</a:t>
            </a:r>
            <a:r>
              <a:rPr lang="en-GB" sz="2800" b="1" dirty="0" smtClean="0"/>
              <a:t> </a:t>
            </a:r>
            <a:r>
              <a:rPr lang="en-US" sz="2800" dirty="0" smtClean="0"/>
              <a:t> </a:t>
            </a:r>
            <a:r>
              <a:rPr lang="en-US" sz="2800" dirty="0"/>
              <a:t>Percentages of each </a:t>
            </a:r>
            <a:r>
              <a:rPr lang="en-US" sz="2800" dirty="0" smtClean="0"/>
              <a:t>Israeli </a:t>
            </a:r>
            <a:r>
              <a:rPr lang="en-US" sz="2800" dirty="0"/>
              <a:t>group using multiple types of representation / multiple examples in responses to item 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10295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37</a:t>
            </a:fld>
            <a:endParaRPr lang="he-IL" dirty="0"/>
          </a:p>
        </p:txBody>
      </p:sp>
    </p:spTree>
    <p:extLst>
      <p:ext uri="{BB962C8B-B14F-4D97-AF65-F5344CB8AC3E}">
        <p14:creationId xmlns:p14="http://schemas.microsoft.com/office/powerpoint/2010/main" val="10659481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Interesting Findings</a:t>
            </a:r>
            <a:endParaRPr lang="en-US" dirty="0"/>
          </a:p>
        </p:txBody>
      </p:sp>
      <p:sp>
        <p:nvSpPr>
          <p:cNvPr id="3" name="Content Placeholder 2"/>
          <p:cNvSpPr>
            <a:spLocks noGrp="1"/>
          </p:cNvSpPr>
          <p:nvPr>
            <p:ph idx="1"/>
          </p:nvPr>
        </p:nvSpPr>
        <p:spPr/>
        <p:txBody>
          <a:bodyPr/>
          <a:lstStyle/>
          <a:p>
            <a:pPr algn="l" rtl="0"/>
            <a:r>
              <a:rPr lang="en-US" sz="2800" dirty="0" smtClean="0"/>
              <a:t>Among Students:</a:t>
            </a:r>
          </a:p>
          <a:p>
            <a:pPr algn="l" rtl="0"/>
            <a:r>
              <a:rPr lang="en-US" sz="2800" dirty="0" smtClean="0"/>
              <a:t>MTS- Only 1 student used the symbols:</a:t>
            </a:r>
          </a:p>
          <a:p>
            <a:pPr algn="l" rtl="0"/>
            <a:r>
              <a:rPr lang="en-US" sz="2800" dirty="0"/>
              <a:t>G</a:t>
            </a:r>
            <a:r>
              <a:rPr lang="en-US" sz="2800" dirty="0" smtClean="0"/>
              <a:t>reater than; less than; Equal; Not equal;</a:t>
            </a:r>
          </a:p>
          <a:p>
            <a:pPr algn="l" rtl="0"/>
            <a:r>
              <a:rPr lang="en-US" sz="2800" dirty="0" smtClean="0"/>
              <a:t>DS- 6/11 students chose the same symbols (above) and only one student (1/6) chose to follow the symbols with </a:t>
            </a:r>
            <a:r>
              <a:rPr lang="en-US" sz="2800" dirty="0"/>
              <a:t>verbal </a:t>
            </a:r>
            <a:r>
              <a:rPr lang="en-US" sz="2800" dirty="0" smtClean="0"/>
              <a:t>titles. 1/11 student answered ?.</a:t>
            </a:r>
          </a:p>
          <a:p>
            <a:pPr algn="l" rtl="0"/>
            <a:r>
              <a:rPr lang="en-US" sz="2800" dirty="0" smtClean="0"/>
              <a:t>Among the teachers 4/20 chose the symbols above and one teacher chose the integral sign.</a:t>
            </a:r>
            <a:endParaRPr lang="en-US" sz="2800" dirty="0"/>
          </a:p>
          <a:p>
            <a:pPr marL="0" indent="0" algn="l" rtl="0">
              <a:buNone/>
            </a:pPr>
            <a:r>
              <a:rPr lang="en-US" sz="2800" dirty="0"/>
              <a:t> </a:t>
            </a:r>
          </a:p>
          <a:p>
            <a:pPr algn="l" rtl="0"/>
            <a:endParaRPr lang="en-US" sz="2800" dirty="0"/>
          </a:p>
        </p:txBody>
      </p:sp>
      <p:sp>
        <p:nvSpPr>
          <p:cNvPr id="4" name="Date Placeholder 3"/>
          <p:cNvSpPr>
            <a:spLocks noGrp="1"/>
          </p:cNvSpPr>
          <p:nvPr>
            <p:ph type="dt" sz="half" idx="10"/>
          </p:nvPr>
        </p:nvSpPr>
        <p:spPr>
          <a:xfrm>
            <a:off x="457200" y="6416675"/>
            <a:ext cx="2133600" cy="365125"/>
          </a:xfrm>
        </p:spPr>
        <p:txBody>
          <a:body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38</a:t>
            </a:fld>
            <a:endParaRPr lang="he-IL" dirty="0"/>
          </a:p>
        </p:txBody>
      </p:sp>
    </p:spTree>
    <p:extLst>
      <p:ext uri="{BB962C8B-B14F-4D97-AF65-F5344CB8AC3E}">
        <p14:creationId xmlns:p14="http://schemas.microsoft.com/office/powerpoint/2010/main" val="17074219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 4</a:t>
            </a:r>
            <a:endParaRPr lang="en-US" dirty="0"/>
          </a:p>
        </p:txBody>
      </p:sp>
      <p:sp>
        <p:nvSpPr>
          <p:cNvPr id="3" name="Content Placeholder 2"/>
          <p:cNvSpPr>
            <a:spLocks noGrp="1"/>
          </p:cNvSpPr>
          <p:nvPr>
            <p:ph idx="1"/>
          </p:nvPr>
        </p:nvSpPr>
        <p:spPr/>
        <p:txBody>
          <a:bodyPr/>
          <a:lstStyle/>
          <a:p>
            <a:pPr marL="0" lvl="0" indent="0" algn="ctr" rtl="0">
              <a:buNone/>
            </a:pPr>
            <a:r>
              <a:rPr lang="en-US" sz="2800" dirty="0" smtClean="0"/>
              <a:t>Draw </a:t>
            </a:r>
            <a:r>
              <a:rPr lang="en-US" sz="2800" dirty="0"/>
              <a:t>several representations of how ratios are used</a:t>
            </a:r>
            <a:r>
              <a:rPr lang="en-US" sz="2800" dirty="0" smtClean="0"/>
              <a:t>.</a:t>
            </a:r>
          </a:p>
          <a:p>
            <a:pPr marL="0" lvl="0" indent="0" algn="ctr" rtl="0">
              <a:buNone/>
            </a:pPr>
            <a:endParaRPr lang="en-US" sz="2800" dirty="0"/>
          </a:p>
          <a:p>
            <a:pPr marL="0" lvl="0" indent="0" algn="ctr" rtl="0">
              <a:buNone/>
            </a:pPr>
            <a:endParaRPr lang="en-US" sz="2800" dirty="0" smtClean="0"/>
          </a:p>
          <a:p>
            <a:pPr marL="0" lvl="0" indent="0" algn="ctr" rtl="0">
              <a:buNone/>
            </a:pPr>
            <a:endParaRPr lang="en-US" sz="2800" dirty="0"/>
          </a:p>
          <a:p>
            <a:pPr marL="0" lvl="0" indent="0" algn="ctr" rtl="0">
              <a:buNone/>
            </a:pPr>
            <a:r>
              <a:rPr lang="en-US" sz="2800" dirty="0" smtClean="0"/>
              <a:t>Only part of the participants drew, some wrote about and some ignored….</a:t>
            </a:r>
            <a:endParaRPr lang="en-US" sz="2800" dirty="0"/>
          </a:p>
          <a:p>
            <a:pPr algn="l" rtl="0"/>
            <a:endParaRPr lang="en-US" sz="2800"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39</a:t>
            </a:fld>
            <a:endParaRPr lang="he-IL" dirty="0"/>
          </a:p>
        </p:txBody>
      </p:sp>
    </p:spTree>
    <p:extLst>
      <p:ext uri="{BB962C8B-B14F-4D97-AF65-F5344CB8AC3E}">
        <p14:creationId xmlns:p14="http://schemas.microsoft.com/office/powerpoint/2010/main" val="2725138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2014- 2015</a:t>
            </a:r>
            <a:endParaRPr lang="en-US" dirty="0"/>
          </a:p>
        </p:txBody>
      </p:sp>
      <p:sp>
        <p:nvSpPr>
          <p:cNvPr id="3" name="Content Placeholder 2"/>
          <p:cNvSpPr>
            <a:spLocks noGrp="1"/>
          </p:cNvSpPr>
          <p:nvPr>
            <p:ph idx="1"/>
          </p:nvPr>
        </p:nvSpPr>
        <p:spPr/>
        <p:txBody>
          <a:bodyPr/>
          <a:lstStyle/>
          <a:p>
            <a:pPr algn="l" rtl="0"/>
            <a:r>
              <a:rPr lang="en-US" dirty="0" smtClean="0"/>
              <a:t>Following the Irish study (Oldham, 2013) and </a:t>
            </a:r>
            <a:r>
              <a:rPr lang="en-US" dirty="0"/>
              <a:t>Based on the research </a:t>
            </a:r>
            <a:r>
              <a:rPr lang="en-US" dirty="0" smtClean="0"/>
              <a:t>background, applying </a:t>
            </a:r>
            <a:r>
              <a:rPr lang="en-US" dirty="0"/>
              <a:t>the research tools (Oldham E., et. al, 2014) , a similar study was performed in Israel, among students participating a special program on mathematics </a:t>
            </a:r>
            <a:r>
              <a:rPr lang="en-US" dirty="0" smtClean="0"/>
              <a:t>education and among their mentors. </a:t>
            </a:r>
            <a:endParaRPr lang="en-US" dirty="0"/>
          </a:p>
          <a:p>
            <a:pPr marL="0" indent="0" algn="l" rtl="0">
              <a:buNone/>
            </a:pPr>
            <a:endParaRPr lang="en-US" dirty="0"/>
          </a:p>
        </p:txBody>
      </p:sp>
      <p:sp>
        <p:nvSpPr>
          <p:cNvPr id="4" name="Date Placeholder 3"/>
          <p:cNvSpPr>
            <a:spLocks noGrp="1"/>
          </p:cNvSpPr>
          <p:nvPr>
            <p:ph type="dt" sz="half" idx="10"/>
          </p:nvPr>
        </p:nvSpPr>
        <p:spPr/>
        <p:txBody>
          <a:body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4</a:t>
            </a:fld>
            <a:endParaRPr lang="he-IL" dirty="0"/>
          </a:p>
        </p:txBody>
      </p:sp>
    </p:spTree>
    <p:extLst>
      <p:ext uri="{BB962C8B-B14F-4D97-AF65-F5344CB8AC3E}">
        <p14:creationId xmlns:p14="http://schemas.microsoft.com/office/powerpoint/2010/main" val="29436108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Table </a:t>
            </a:r>
            <a:r>
              <a:rPr lang="en-GB" dirty="0" smtClean="0"/>
              <a:t>5.</a:t>
            </a:r>
            <a:r>
              <a:rPr lang="en-GB" b="1" dirty="0" smtClean="0"/>
              <a:t> </a:t>
            </a:r>
            <a:r>
              <a:rPr lang="en-US" dirty="0" smtClean="0"/>
              <a:t>Pictorial and non pictorial  </a:t>
            </a:r>
            <a:r>
              <a:rPr lang="en-US" dirty="0"/>
              <a:t>responses to item </a:t>
            </a:r>
            <a:r>
              <a:rPr lang="en-US" dirty="0" smtClean="0"/>
              <a:t>4, </a:t>
            </a:r>
            <a:r>
              <a:rPr lang="en-US" dirty="0"/>
              <a:t>used by each Israeli group</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3033670"/>
              </p:ext>
            </p:extLst>
          </p:nvPr>
        </p:nvGraphicFramePr>
        <p:xfrm>
          <a:off x="457200" y="1823720"/>
          <a:ext cx="8229600" cy="4424680"/>
        </p:xfrm>
        <a:graphic>
          <a:graphicData uri="http://schemas.openxmlformats.org/drawingml/2006/table">
            <a:tbl>
              <a:tblPr firstRow="1" bandRow="1">
                <a:tableStyleId>{5C22544A-7EE6-4342-B048-85BDC9FD1C3A}</a:tableStyleId>
              </a:tblPr>
              <a:tblGrid>
                <a:gridCol w="1371600"/>
                <a:gridCol w="685800"/>
                <a:gridCol w="685800"/>
                <a:gridCol w="685800"/>
                <a:gridCol w="685800"/>
                <a:gridCol w="685800"/>
                <a:gridCol w="685800"/>
                <a:gridCol w="685800"/>
                <a:gridCol w="685800"/>
                <a:gridCol w="1371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GROUP /TYPE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(N)/n</a:t>
                      </a:r>
                    </a:p>
                    <a:p>
                      <a:endParaRPr lang="en-US" dirty="0"/>
                    </a:p>
                  </a:txBody>
                  <a:tcPr/>
                </a:tc>
                <a:tc gridSpan="2">
                  <a:txBody>
                    <a:bodyPr/>
                    <a:lstStyle/>
                    <a:p>
                      <a:r>
                        <a:rPr lang="en-US" dirty="0" smtClean="0"/>
                        <a:t>Pictorial </a:t>
                      </a:r>
                      <a:endParaRPr lang="en-US" dirty="0"/>
                    </a:p>
                  </a:txBody>
                  <a:tcPr/>
                </a:tc>
                <a:tc hMerge="1">
                  <a:txBody>
                    <a:bodyPr/>
                    <a:lstStyle/>
                    <a:p>
                      <a:endParaRPr lang="en-US"/>
                    </a:p>
                  </a:txBody>
                  <a:tcPr/>
                </a:tc>
                <a:tc gridSpan="2">
                  <a:txBody>
                    <a:bodyPr/>
                    <a:lstStyle/>
                    <a:p>
                      <a:r>
                        <a:rPr lang="en-US" dirty="0" smtClean="0"/>
                        <a:t>Mixed:</a:t>
                      </a:r>
                    </a:p>
                    <a:p>
                      <a:r>
                        <a:rPr lang="en-US" dirty="0" smtClean="0"/>
                        <a:t>Pictorial &amp;</a:t>
                      </a:r>
                    </a:p>
                    <a:p>
                      <a:r>
                        <a:rPr lang="en-US" dirty="0" smtClean="0"/>
                        <a:t>Verbal</a:t>
                      </a:r>
                      <a:endParaRPr lang="en-US" dirty="0"/>
                    </a:p>
                  </a:txBody>
                  <a:tcPr/>
                </a:tc>
                <a:tc hMerge="1">
                  <a:txBody>
                    <a:bodyPr/>
                    <a:lstStyle/>
                    <a:p>
                      <a:endParaRPr lang="en-US"/>
                    </a:p>
                  </a:txBody>
                  <a:tcPr/>
                </a:tc>
                <a:tc gridSpan="2">
                  <a:txBody>
                    <a:bodyPr/>
                    <a:lstStyle/>
                    <a:p>
                      <a:r>
                        <a:rPr lang="en-US" dirty="0" smtClean="0"/>
                        <a:t>Verbal</a:t>
                      </a:r>
                      <a:endParaRPr lang="en-US" dirty="0"/>
                    </a:p>
                  </a:txBody>
                  <a:tcPr/>
                </a:tc>
                <a:tc hMerge="1">
                  <a:txBody>
                    <a:bodyPr/>
                    <a:lstStyle/>
                    <a:p>
                      <a:endParaRPr lang="en-US"/>
                    </a:p>
                  </a:txBody>
                  <a:tcPr/>
                </a:tc>
                <a:tc gridSpan="2">
                  <a:txBody>
                    <a:bodyPr/>
                    <a:lstStyle/>
                    <a:p>
                      <a:r>
                        <a:rPr lang="en-US" dirty="0" smtClean="0"/>
                        <a:t>None</a:t>
                      </a:r>
                      <a:endParaRPr lang="en-US" dirty="0"/>
                    </a:p>
                  </a:txBody>
                  <a:tcPr/>
                </a:tc>
                <a:tc hMerge="1">
                  <a:txBody>
                    <a:bodyPr/>
                    <a:lstStyle/>
                    <a:p>
                      <a:endParaRPr lang="en-US"/>
                    </a:p>
                  </a:txBody>
                  <a:tcPr/>
                </a:tc>
                <a:tc>
                  <a:txBody>
                    <a:bodyPr/>
                    <a:lstStyle/>
                    <a:p>
                      <a:r>
                        <a:rPr lang="en-US" dirty="0" smtClean="0"/>
                        <a:t>numbers</a:t>
                      </a:r>
                      <a:endParaRPr lang="en-US" dirty="0"/>
                    </a:p>
                  </a:txBody>
                  <a:tcPr/>
                </a:tc>
              </a:tr>
              <a:tr h="370840">
                <a:tc>
                  <a:txBody>
                    <a:bodyPr/>
                    <a:lstStyle/>
                    <a:p>
                      <a:r>
                        <a:rPr lang="en-US" b="1" dirty="0" smtClean="0"/>
                        <a:t>MTS (24)</a:t>
                      </a:r>
                      <a:endParaRPr lang="en-US" b="1" dirty="0"/>
                    </a:p>
                  </a:txBody>
                  <a:tcPr/>
                </a:tc>
                <a:tc gridSpan="2">
                  <a:txBody>
                    <a:bodyPr/>
                    <a:lstStyle/>
                    <a:p>
                      <a:r>
                        <a:rPr lang="en-US" dirty="0" smtClean="0"/>
                        <a:t>8 (33%)</a:t>
                      </a:r>
                      <a:endParaRPr lang="en-US" dirty="0"/>
                    </a:p>
                  </a:txBody>
                  <a:tcPr/>
                </a:tc>
                <a:tc hMerge="1">
                  <a:txBody>
                    <a:bodyPr/>
                    <a:lstStyle/>
                    <a:p>
                      <a:endParaRPr lang="en-US"/>
                    </a:p>
                  </a:txBody>
                  <a:tcPr/>
                </a:tc>
                <a:tc gridSpan="2">
                  <a:txBody>
                    <a:bodyPr/>
                    <a:lstStyle/>
                    <a:p>
                      <a:r>
                        <a:rPr lang="en-US" dirty="0" smtClean="0"/>
                        <a:t>9 (37%)</a:t>
                      </a:r>
                      <a:endParaRPr lang="en-US" dirty="0"/>
                    </a:p>
                  </a:txBody>
                  <a:tcPr/>
                </a:tc>
                <a:tc hMerge="1">
                  <a:txBody>
                    <a:bodyPr/>
                    <a:lstStyle/>
                    <a:p>
                      <a:endParaRPr lang="en-US"/>
                    </a:p>
                  </a:txBody>
                  <a:tcPr/>
                </a:tc>
                <a:tc gridSpan="2">
                  <a:txBody>
                    <a:bodyPr/>
                    <a:lstStyle/>
                    <a:p>
                      <a:r>
                        <a:rPr lang="en-US" dirty="0" smtClean="0"/>
                        <a:t>7 (29%)</a:t>
                      </a:r>
                      <a:endParaRPr lang="en-US" dirty="0"/>
                    </a:p>
                  </a:txBody>
                  <a:tcPr/>
                </a:tc>
                <a:tc hMerge="1">
                  <a:txBody>
                    <a:bodyPr/>
                    <a:lstStyle/>
                    <a:p>
                      <a:endParaRPr lang="en-US"/>
                    </a:p>
                  </a:txBody>
                  <a:tcPr/>
                </a:tc>
                <a:tc gridSpan="2">
                  <a:txBody>
                    <a:bodyPr/>
                    <a:lstStyle/>
                    <a:p>
                      <a:r>
                        <a:rPr lang="en-US" dirty="0" smtClean="0"/>
                        <a:t>0 (0%)</a:t>
                      </a:r>
                      <a:endParaRPr lang="en-US" dirty="0"/>
                    </a:p>
                  </a:txBody>
                  <a:tcPr/>
                </a:tc>
                <a:tc hMerge="1">
                  <a:txBody>
                    <a:bodyPr/>
                    <a:lstStyle/>
                    <a:p>
                      <a:endParaRPr lang="en-US"/>
                    </a:p>
                  </a:txBody>
                  <a:tcPr/>
                </a:tc>
                <a:tc>
                  <a:txBody>
                    <a:bodyPr/>
                    <a:lstStyle/>
                    <a:p>
                      <a:endParaRPr lang="en-US" dirty="0"/>
                    </a:p>
                  </a:txBody>
                  <a:tcPr/>
                </a:tc>
              </a:tr>
              <a:tr h="370840">
                <a:tc>
                  <a:txBody>
                    <a:bodyPr/>
                    <a:lstStyle/>
                    <a:p>
                      <a:r>
                        <a:rPr lang="en-US" b="1" dirty="0" smtClean="0"/>
                        <a:t>DS (11)</a:t>
                      </a:r>
                      <a:endParaRPr lang="en-US" b="1" dirty="0"/>
                    </a:p>
                  </a:txBody>
                  <a:tcPr/>
                </a:tc>
                <a:tc gridSpan="2">
                  <a:txBody>
                    <a:bodyPr/>
                    <a:lstStyle/>
                    <a:p>
                      <a:r>
                        <a:rPr lang="en-US" dirty="0" smtClean="0"/>
                        <a:t>7 (63%)</a:t>
                      </a:r>
                      <a:endParaRPr lang="en-US" dirty="0"/>
                    </a:p>
                  </a:txBody>
                  <a:tcPr/>
                </a:tc>
                <a:tc hMerge="1">
                  <a:txBody>
                    <a:bodyPr/>
                    <a:lstStyle/>
                    <a:p>
                      <a:endParaRPr lang="en-US"/>
                    </a:p>
                  </a:txBody>
                  <a:tcPr/>
                </a:tc>
                <a:tc gridSpan="2">
                  <a:txBody>
                    <a:bodyPr/>
                    <a:lstStyle/>
                    <a:p>
                      <a:r>
                        <a:rPr lang="en-US" dirty="0" smtClean="0"/>
                        <a:t>0 (0%)</a:t>
                      </a:r>
                      <a:endParaRPr lang="en-US" dirty="0"/>
                    </a:p>
                  </a:txBody>
                  <a:tcPr/>
                </a:tc>
                <a:tc hMerge="1">
                  <a:txBody>
                    <a:bodyPr/>
                    <a:lstStyle/>
                    <a:p>
                      <a:endParaRPr lang="en-US"/>
                    </a:p>
                  </a:txBody>
                  <a:tcPr/>
                </a:tc>
                <a:tc gridSpan="2">
                  <a:txBody>
                    <a:bodyPr/>
                    <a:lstStyle/>
                    <a:p>
                      <a:r>
                        <a:rPr lang="en-US" dirty="0" smtClean="0"/>
                        <a:t>3 (27%)</a:t>
                      </a:r>
                      <a:endParaRPr lang="en-US" dirty="0"/>
                    </a:p>
                  </a:txBody>
                  <a:tcPr/>
                </a:tc>
                <a:tc hMerge="1">
                  <a:txBody>
                    <a:bodyPr/>
                    <a:lstStyle/>
                    <a:p>
                      <a:endParaRPr lang="en-US"/>
                    </a:p>
                  </a:txBody>
                  <a:tcPr/>
                </a:tc>
                <a:tc gridSpan="2">
                  <a:txBody>
                    <a:bodyPr/>
                    <a:lstStyle/>
                    <a:p>
                      <a:r>
                        <a:rPr lang="en-US" dirty="0" smtClean="0"/>
                        <a:t>1 (9%)</a:t>
                      </a:r>
                      <a:endParaRPr lang="en-US" dirty="0"/>
                    </a:p>
                  </a:txBody>
                  <a:tcPr/>
                </a:tc>
                <a:tc hMerge="1">
                  <a:txBody>
                    <a:bodyPr/>
                    <a:lstStyle/>
                    <a:p>
                      <a:endParaRPr lang="en-US"/>
                    </a:p>
                  </a:txBody>
                  <a:tcPr/>
                </a:tc>
                <a:tc>
                  <a:txBody>
                    <a:bodyPr/>
                    <a:lstStyle/>
                    <a:p>
                      <a:endParaRPr lang="en-US" dirty="0"/>
                    </a:p>
                  </a:txBody>
                  <a:tcPr/>
                </a:tc>
              </a:tr>
              <a:tr h="370840">
                <a:tc>
                  <a:txBody>
                    <a:bodyPr/>
                    <a:lstStyle/>
                    <a:p>
                      <a:r>
                        <a:rPr lang="en-US" b="1" dirty="0" smtClean="0"/>
                        <a:t>Students (35)</a:t>
                      </a:r>
                      <a:endParaRPr lang="en-US" b="1" dirty="0"/>
                    </a:p>
                  </a:txBody>
                  <a:tcPr/>
                </a:tc>
                <a:tc gridSpan="2">
                  <a:txBody>
                    <a:bodyPr/>
                    <a:lstStyle/>
                    <a:p>
                      <a:r>
                        <a:rPr lang="en-US" dirty="0" smtClean="0"/>
                        <a:t>15 (43%)</a:t>
                      </a:r>
                      <a:endParaRPr lang="en-US" dirty="0"/>
                    </a:p>
                  </a:txBody>
                  <a:tcPr/>
                </a:tc>
                <a:tc hMerge="1">
                  <a:txBody>
                    <a:bodyPr/>
                    <a:lstStyle/>
                    <a:p>
                      <a:endParaRPr lang="en-US"/>
                    </a:p>
                  </a:txBody>
                  <a:tcPr/>
                </a:tc>
                <a:tc gridSpan="2">
                  <a:txBody>
                    <a:bodyPr/>
                    <a:lstStyle/>
                    <a:p>
                      <a:r>
                        <a:rPr lang="en-US" dirty="0" smtClean="0"/>
                        <a:t>9 (25%)</a:t>
                      </a:r>
                      <a:endParaRPr lang="en-US" dirty="0"/>
                    </a:p>
                  </a:txBody>
                  <a:tcPr/>
                </a:tc>
                <a:tc hMerge="1">
                  <a:txBody>
                    <a:bodyPr/>
                    <a:lstStyle/>
                    <a:p>
                      <a:endParaRPr lang="en-US"/>
                    </a:p>
                  </a:txBody>
                  <a:tcPr/>
                </a:tc>
                <a:tc gridSpan="2">
                  <a:txBody>
                    <a:bodyPr/>
                    <a:lstStyle/>
                    <a:p>
                      <a:r>
                        <a:rPr lang="en-US" dirty="0" smtClean="0"/>
                        <a:t>10 (28)</a:t>
                      </a:r>
                      <a:endParaRPr lang="en-US" dirty="0"/>
                    </a:p>
                  </a:txBody>
                  <a:tcPr/>
                </a:tc>
                <a:tc hMerge="1">
                  <a:txBody>
                    <a:bodyPr/>
                    <a:lstStyle/>
                    <a:p>
                      <a:endParaRPr lang="en-US"/>
                    </a:p>
                  </a:txBody>
                  <a:tcPr/>
                </a:tc>
                <a:tc gridSpan="2">
                  <a:txBody>
                    <a:bodyPr/>
                    <a:lstStyle/>
                    <a:p>
                      <a:r>
                        <a:rPr lang="en-US" dirty="0" smtClean="0"/>
                        <a:t>1 (3%)</a:t>
                      </a:r>
                      <a:endParaRPr lang="en-US" dirty="0"/>
                    </a:p>
                  </a:txBody>
                  <a:tcPr/>
                </a:tc>
                <a:tc hMerge="1">
                  <a:txBody>
                    <a:bodyPr/>
                    <a:lstStyle/>
                    <a:p>
                      <a:endParaRPr lang="en-US"/>
                    </a:p>
                  </a:txBody>
                  <a:tcPr/>
                </a:tc>
                <a:tc>
                  <a:txBody>
                    <a:bodyPr/>
                    <a:lstStyle/>
                    <a:p>
                      <a:endParaRPr lang="en-US" dirty="0"/>
                    </a:p>
                  </a:txBody>
                  <a:tcPr/>
                </a:tc>
              </a:tr>
              <a:tr h="370840">
                <a:tc>
                  <a:txBody>
                    <a:bodyPr/>
                    <a:lstStyle/>
                    <a:p>
                      <a:r>
                        <a:rPr lang="en-US" b="1" dirty="0" smtClean="0"/>
                        <a:t>T/M (10/10)</a:t>
                      </a:r>
                      <a:endParaRPr lang="en-US" b="1" dirty="0"/>
                    </a:p>
                  </a:txBody>
                  <a:tcPr/>
                </a:tc>
                <a:tc gridSpan="2">
                  <a:txBody>
                    <a:bodyPr/>
                    <a:lstStyle/>
                    <a:p>
                      <a:r>
                        <a:rPr lang="en-US" dirty="0" smtClean="0"/>
                        <a:t>9 (45%)</a:t>
                      </a:r>
                      <a:endParaRPr lang="en-US" dirty="0"/>
                    </a:p>
                  </a:txBody>
                  <a:tcPr/>
                </a:tc>
                <a:tc hMerge="1">
                  <a:txBody>
                    <a:bodyPr/>
                    <a:lstStyle/>
                    <a:p>
                      <a:endParaRPr lang="en-US"/>
                    </a:p>
                  </a:txBody>
                  <a:tcPr/>
                </a:tc>
                <a:tc gridSpan="2">
                  <a:txBody>
                    <a:bodyPr/>
                    <a:lstStyle/>
                    <a:p>
                      <a:r>
                        <a:rPr lang="en-US" dirty="0" smtClean="0"/>
                        <a:t>2 (10%)</a:t>
                      </a:r>
                      <a:endParaRPr lang="en-US" dirty="0"/>
                    </a:p>
                  </a:txBody>
                  <a:tcPr/>
                </a:tc>
                <a:tc hMerge="1">
                  <a:txBody>
                    <a:bodyPr/>
                    <a:lstStyle/>
                    <a:p>
                      <a:endParaRPr lang="en-US"/>
                    </a:p>
                  </a:txBody>
                  <a:tcPr/>
                </a:tc>
                <a:tc gridSpan="2">
                  <a:txBody>
                    <a:bodyPr/>
                    <a:lstStyle/>
                    <a:p>
                      <a:r>
                        <a:rPr lang="en-US" dirty="0" smtClean="0"/>
                        <a:t>2 (10%)</a:t>
                      </a:r>
                      <a:endParaRPr lang="en-US" dirty="0"/>
                    </a:p>
                  </a:txBody>
                  <a:tcPr/>
                </a:tc>
                <a:tc hMerge="1">
                  <a:txBody>
                    <a:bodyPr/>
                    <a:lstStyle/>
                    <a:p>
                      <a:endParaRPr lang="en-US"/>
                    </a:p>
                  </a:txBody>
                  <a:tcPr/>
                </a:tc>
                <a:tc gridSpan="2">
                  <a:txBody>
                    <a:bodyPr/>
                    <a:lstStyle/>
                    <a:p>
                      <a:r>
                        <a:rPr lang="en-US" dirty="0" smtClean="0"/>
                        <a:t>3 (15%)</a:t>
                      </a:r>
                      <a:endParaRPr lang="en-US" dirty="0"/>
                    </a:p>
                  </a:txBody>
                  <a:tcPr/>
                </a:tc>
                <a:tc hMerge="1">
                  <a:txBody>
                    <a:bodyPr/>
                    <a:lstStyle/>
                    <a:p>
                      <a:endParaRPr lang="en-US"/>
                    </a:p>
                  </a:txBody>
                  <a:tcPr/>
                </a:tc>
                <a:tc>
                  <a:txBody>
                    <a:bodyPr/>
                    <a:lstStyle/>
                    <a:p>
                      <a:r>
                        <a:rPr lang="en-US" dirty="0" smtClean="0"/>
                        <a:t>3 (15%)</a:t>
                      </a:r>
                      <a:endParaRPr lang="en-US" dirty="0"/>
                    </a:p>
                  </a:txBody>
                  <a:tcPr/>
                </a:tc>
              </a:tr>
              <a:tr h="370840">
                <a:tc>
                  <a:txBody>
                    <a:bodyPr/>
                    <a:lstStyle/>
                    <a:p>
                      <a:r>
                        <a:rPr lang="en-US" b="1" dirty="0" smtClean="0"/>
                        <a:t>MTS (24)</a:t>
                      </a:r>
                      <a:endParaRPr lang="en-US" b="1"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6</a:t>
                      </a:r>
                      <a:endParaRPr lang="en-US" dirty="0"/>
                    </a:p>
                  </a:txBody>
                  <a:tcPr/>
                </a:tc>
                <a:tc>
                  <a:txBody>
                    <a:bodyPr/>
                    <a:lstStyle/>
                    <a:p>
                      <a:r>
                        <a:rPr lang="en-US" dirty="0" smtClean="0"/>
                        <a:t>0</a:t>
                      </a:r>
                      <a:endParaRPr lang="en-US" dirty="0"/>
                    </a:p>
                  </a:txBody>
                  <a:tcPr/>
                </a:tc>
              </a:tr>
              <a:tr h="370840">
                <a:tc>
                  <a:txBody>
                    <a:bodyPr/>
                    <a:lstStyle/>
                    <a:p>
                      <a:r>
                        <a:rPr lang="en-US" b="1" dirty="0" smtClean="0"/>
                        <a:t>DS (11)</a:t>
                      </a:r>
                      <a:endParaRPr lang="en-US" b="1"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5</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T/M (10/10)</a:t>
                      </a:r>
                      <a:endParaRPr lang="en-US" b="1"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r>
              <a:tr h="370840">
                <a:tc>
                  <a:txBody>
                    <a:bodyPr/>
                    <a:lstStyle/>
                    <a:p>
                      <a:pPr marL="0" algn="l" defTabSz="914400" rtl="0" eaLnBrk="1" latinLnBrk="0" hangingPunct="1"/>
                      <a:r>
                        <a:rPr lang="en-US" sz="1800" b="1" kern="1200" dirty="0" smtClean="0">
                          <a:solidFill>
                            <a:schemeClr val="lt1"/>
                          </a:solidFill>
                          <a:latin typeface="+mn-lt"/>
                          <a:ea typeface="+mn-ea"/>
                          <a:cs typeface="+mn-cs"/>
                        </a:rPr>
                        <a:t>TYPE</a:t>
                      </a:r>
                      <a:endParaRPr lang="en-US" sz="1800" b="1" kern="1200" dirty="0">
                        <a:solidFill>
                          <a:schemeClr val="lt1"/>
                        </a:solidFill>
                        <a:latin typeface="+mn-lt"/>
                        <a:ea typeface="+mn-ea"/>
                        <a:cs typeface="+mn-cs"/>
                      </a:endParaRPr>
                    </a:p>
                  </a:txBody>
                  <a:tcPr>
                    <a:solidFill>
                      <a:schemeClr val="bg2">
                        <a:lumMod val="60000"/>
                        <a:lumOff val="40000"/>
                      </a:schemeClr>
                    </a:solidFill>
                  </a:tcPr>
                </a:tc>
                <a:tc>
                  <a:txBody>
                    <a:bodyPr/>
                    <a:lstStyle/>
                    <a:p>
                      <a:r>
                        <a:rPr lang="en-US" dirty="0" smtClean="0"/>
                        <a:t>Hist.</a:t>
                      </a:r>
                      <a:endParaRPr lang="en-US" dirty="0"/>
                    </a:p>
                  </a:txBody>
                  <a:tcPr>
                    <a:solidFill>
                      <a:schemeClr val="bg2">
                        <a:lumMod val="60000"/>
                        <a:lumOff val="40000"/>
                      </a:schemeClr>
                    </a:solidFill>
                  </a:tcPr>
                </a:tc>
                <a:tc>
                  <a:txBody>
                    <a:bodyPr/>
                    <a:lstStyle/>
                    <a:p>
                      <a:r>
                        <a:rPr lang="en-US" dirty="0" smtClean="0"/>
                        <a:t>Pie</a:t>
                      </a:r>
                      <a:endParaRPr lang="en-US" dirty="0"/>
                    </a:p>
                  </a:txBody>
                  <a:tcPr>
                    <a:solidFill>
                      <a:schemeClr val="bg2">
                        <a:lumMod val="60000"/>
                        <a:lumOff val="40000"/>
                      </a:schemeClr>
                    </a:solidFill>
                  </a:tcPr>
                </a:tc>
                <a:tc>
                  <a:txBody>
                    <a:bodyPr/>
                    <a:lstStyle/>
                    <a:p>
                      <a:r>
                        <a:rPr lang="en-US" dirty="0" smtClean="0"/>
                        <a:t>F(X).</a:t>
                      </a:r>
                      <a:endParaRPr lang="en-US" dirty="0"/>
                    </a:p>
                  </a:txBody>
                  <a:tcPr>
                    <a:solidFill>
                      <a:schemeClr val="bg2">
                        <a:lumMod val="60000"/>
                        <a:lumOff val="40000"/>
                      </a:schemeClr>
                    </a:solidFill>
                  </a:tcPr>
                </a:tc>
                <a:tc>
                  <a:txBody>
                    <a:bodyPr/>
                    <a:lstStyle/>
                    <a:p>
                      <a:r>
                        <a:rPr lang="en-US" dirty="0" smtClean="0"/>
                        <a:t>Tales</a:t>
                      </a:r>
                      <a:endParaRPr lang="en-US" dirty="0"/>
                    </a:p>
                  </a:txBody>
                  <a:tcPr>
                    <a:solidFill>
                      <a:schemeClr val="bg2">
                        <a:lumMod val="60000"/>
                        <a:lumOff val="40000"/>
                      </a:schemeClr>
                    </a:solidFill>
                  </a:tcPr>
                </a:tc>
                <a:tc>
                  <a:txBody>
                    <a:bodyPr/>
                    <a:lstStyle/>
                    <a:p>
                      <a:r>
                        <a:rPr lang="en-US" dirty="0" err="1" smtClean="0"/>
                        <a:t>Squ</a:t>
                      </a:r>
                      <a:r>
                        <a:rPr lang="en-US" dirty="0" smtClean="0"/>
                        <a:t>.</a:t>
                      </a:r>
                      <a:endParaRPr lang="en-US" dirty="0"/>
                    </a:p>
                  </a:txBody>
                  <a:tcPr>
                    <a:solidFill>
                      <a:schemeClr val="bg2">
                        <a:lumMod val="60000"/>
                        <a:lumOff val="40000"/>
                      </a:schemeClr>
                    </a:solidFill>
                  </a:tcPr>
                </a:tc>
                <a:tc>
                  <a:txBody>
                    <a:bodyPr/>
                    <a:lstStyle/>
                    <a:p>
                      <a:r>
                        <a:rPr lang="en-US" dirty="0" smtClean="0"/>
                        <a:t>Line</a:t>
                      </a:r>
                      <a:endParaRPr lang="en-US" dirty="0"/>
                    </a:p>
                  </a:txBody>
                  <a:tcPr>
                    <a:solidFill>
                      <a:schemeClr val="bg2">
                        <a:lumMod val="60000"/>
                        <a:lumOff val="40000"/>
                      </a:schemeClr>
                    </a:solidFill>
                  </a:tcPr>
                </a:tc>
                <a:tc>
                  <a:txBody>
                    <a:bodyPr/>
                    <a:lstStyle/>
                    <a:p>
                      <a:r>
                        <a:rPr lang="en-US" dirty="0" smtClean="0"/>
                        <a:t>Map</a:t>
                      </a:r>
                      <a:endParaRPr lang="en-US" dirty="0"/>
                    </a:p>
                  </a:txBody>
                  <a:tcPr>
                    <a:solidFill>
                      <a:schemeClr val="bg2">
                        <a:lumMod val="60000"/>
                        <a:lumOff val="40000"/>
                      </a:schemeClr>
                    </a:solidFill>
                  </a:tcPr>
                </a:tc>
                <a:tc>
                  <a:txBody>
                    <a:bodyPr/>
                    <a:lstStyle/>
                    <a:p>
                      <a:r>
                        <a:rPr lang="en-US" dirty="0" smtClean="0"/>
                        <a:t>Circ.</a:t>
                      </a:r>
                      <a:endParaRPr lang="en-US" dirty="0"/>
                    </a:p>
                  </a:txBody>
                  <a:tcPr>
                    <a:solidFill>
                      <a:schemeClr val="bg2">
                        <a:lumMod val="60000"/>
                        <a:lumOff val="40000"/>
                      </a:schemeClr>
                    </a:solidFill>
                  </a:tcPr>
                </a:tc>
                <a:tc>
                  <a:txBody>
                    <a:bodyPr/>
                    <a:lstStyle/>
                    <a:p>
                      <a:r>
                        <a:rPr lang="en-US" dirty="0" smtClean="0"/>
                        <a:t>other</a:t>
                      </a:r>
                      <a:endParaRPr lang="en-US" dirty="0"/>
                    </a:p>
                  </a:txBody>
                  <a:tcPr>
                    <a:solidFill>
                      <a:schemeClr val="bg2">
                        <a:lumMod val="60000"/>
                        <a:lumOff val="40000"/>
                      </a:schemeClr>
                    </a:solidFill>
                  </a:tcPr>
                </a:tc>
              </a:tr>
            </a:tbl>
          </a:graphicData>
        </a:graphic>
      </p:graphicFrame>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40</a:t>
            </a:fld>
            <a:endParaRPr lang="he-IL" dirty="0"/>
          </a:p>
        </p:txBody>
      </p:sp>
      <p:cxnSp>
        <p:nvCxnSpPr>
          <p:cNvPr id="8" name="Straight Connector 7"/>
          <p:cNvCxnSpPr/>
          <p:nvPr/>
        </p:nvCxnSpPr>
        <p:spPr>
          <a:xfrm>
            <a:off x="457200" y="4724400"/>
            <a:ext cx="82296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27556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Autofit/>
          </a:bodyPr>
          <a:lstStyle/>
          <a:p>
            <a:r>
              <a:rPr lang="en-US" sz="2800" dirty="0"/>
              <a:t>Figure 5. Percentages of each </a:t>
            </a:r>
            <a:r>
              <a:rPr lang="en-US" sz="2800" dirty="0" smtClean="0"/>
              <a:t>Israeli </a:t>
            </a:r>
            <a:r>
              <a:rPr lang="en-US" sz="2800" dirty="0"/>
              <a:t>group providing (multiple) examples in responses to item 4</a:t>
            </a:r>
            <a:br>
              <a:rPr lang="en-US" sz="2800" dirty="0"/>
            </a:br>
            <a:endParaRPr lang="en-US" sz="2800" dirty="0"/>
          </a:p>
        </p:txBody>
      </p:sp>
      <p:sp>
        <p:nvSpPr>
          <p:cNvPr id="3" name="Content Placeholder 2"/>
          <p:cNvSpPr>
            <a:spLocks noGrp="1"/>
          </p:cNvSpPr>
          <p:nvPr>
            <p:ph idx="1"/>
          </p:nvPr>
        </p:nvSpPr>
        <p:spPr/>
        <p:txBody>
          <a:bodyPr/>
          <a:lstStyle/>
          <a:p>
            <a:pPr algn="l" rtl="0"/>
            <a:r>
              <a:rPr lang="en-GB" sz="2800" b="1" i="1" dirty="0"/>
              <a:t>Representations for use of ratio:  responses to item 4</a:t>
            </a:r>
            <a:endParaRPr lang="en-US" sz="2800" b="1" i="1" dirty="0"/>
          </a:p>
          <a:p>
            <a:pPr algn="l" rtl="0"/>
            <a:r>
              <a:rPr lang="en-US" sz="2800" dirty="0"/>
              <a:t>Responses to item 4 were coded as pictorial (diagrams; graphs or charts; and drawings) or non-pictorial, and also as to whether they clearly </a:t>
            </a:r>
            <a:r>
              <a:rPr lang="en-US" sz="2800" dirty="0">
                <a:solidFill>
                  <a:srgbClr val="FFC000"/>
                </a:solidFill>
              </a:rPr>
              <a:t>provided a two-variable representation</a:t>
            </a:r>
            <a:r>
              <a:rPr lang="en-US" sz="2800" dirty="0"/>
              <a:t>. </a:t>
            </a:r>
          </a:p>
          <a:p>
            <a:pPr algn="l" rtl="0"/>
            <a:endParaRPr lang="en-US" sz="2800"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41</a:t>
            </a:fld>
            <a:endParaRPr lang="he-IL" dirty="0"/>
          </a:p>
        </p:txBody>
      </p:sp>
    </p:spTree>
    <p:extLst>
      <p:ext uri="{BB962C8B-B14F-4D97-AF65-F5344CB8AC3E}">
        <p14:creationId xmlns:p14="http://schemas.microsoft.com/office/powerpoint/2010/main" val="290371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Figure </a:t>
            </a:r>
            <a:r>
              <a:rPr lang="en-GB" sz="2800" dirty="0" smtClean="0"/>
              <a:t>7.</a:t>
            </a:r>
            <a:r>
              <a:rPr lang="en-GB" sz="2800" b="1" dirty="0" smtClean="0"/>
              <a:t> </a:t>
            </a:r>
            <a:r>
              <a:rPr lang="en-US" sz="2800" dirty="0" smtClean="0"/>
              <a:t> </a:t>
            </a:r>
            <a:r>
              <a:rPr lang="en-US" sz="2800" dirty="0"/>
              <a:t>Percentages of each Israeli </a:t>
            </a:r>
            <a:r>
              <a:rPr lang="en-US" sz="2800" dirty="0" smtClean="0"/>
              <a:t>group using multiple types of representation / multiple examples in responses to item 4</a:t>
            </a:r>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2054423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42</a:t>
            </a:fld>
            <a:endParaRPr lang="he-IL" dirty="0"/>
          </a:p>
        </p:txBody>
      </p:sp>
    </p:spTree>
    <p:extLst>
      <p:ext uri="{BB962C8B-B14F-4D97-AF65-F5344CB8AC3E}">
        <p14:creationId xmlns:p14="http://schemas.microsoft.com/office/powerpoint/2010/main" val="23853946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rtl="0"/>
            <a:r>
              <a:rPr lang="en-US" dirty="0" smtClean="0"/>
              <a:t>Item 4: </a:t>
            </a:r>
            <a:br>
              <a:rPr lang="en-US" dirty="0" smtClean="0"/>
            </a:br>
            <a:r>
              <a:rPr lang="en-US" dirty="0" smtClean="0">
                <a:solidFill>
                  <a:srgbClr val="FFC000"/>
                </a:solidFill>
              </a:rPr>
              <a:t>Is</a:t>
            </a:r>
            <a:r>
              <a:rPr lang="en-US" dirty="0" smtClean="0"/>
              <a:t>  </a:t>
            </a:r>
            <a:r>
              <a:rPr lang="en-US" dirty="0" smtClean="0">
                <a:solidFill>
                  <a:srgbClr val="FFC000"/>
                </a:solidFill>
              </a:rPr>
              <a:t>a </a:t>
            </a:r>
            <a:r>
              <a:rPr lang="en-US" dirty="0">
                <a:solidFill>
                  <a:srgbClr val="FFC000"/>
                </a:solidFill>
              </a:rPr>
              <a:t>two-variable </a:t>
            </a:r>
            <a:r>
              <a:rPr lang="en-US" dirty="0" smtClean="0">
                <a:solidFill>
                  <a:srgbClr val="FFC000"/>
                </a:solidFill>
              </a:rPr>
              <a:t>representation</a:t>
            </a:r>
            <a:r>
              <a:rPr lang="en-US" dirty="0" smtClean="0"/>
              <a:t> </a:t>
            </a:r>
            <a:r>
              <a:rPr lang="en-US" dirty="0" smtClean="0">
                <a:solidFill>
                  <a:srgbClr val="FFC000"/>
                </a:solidFill>
              </a:rPr>
              <a:t>Provided clearly? </a:t>
            </a:r>
            <a:r>
              <a:rPr lang="en-US" dirty="0"/>
              <a:t/>
            </a:r>
            <a:br>
              <a:rPr lang="en-US" dirty="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6953347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43</a:t>
            </a:fld>
            <a:endParaRPr lang="he-IL" dirty="0"/>
          </a:p>
        </p:txBody>
      </p:sp>
    </p:spTree>
    <p:extLst>
      <p:ext uri="{BB962C8B-B14F-4D97-AF65-F5344CB8AC3E}">
        <p14:creationId xmlns:p14="http://schemas.microsoft.com/office/powerpoint/2010/main" val="6700867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 Holistic glance at the Data</a:t>
            </a:r>
            <a:endParaRPr lang="en-US" dirty="0"/>
          </a:p>
        </p:txBody>
      </p:sp>
      <p:sp>
        <p:nvSpPr>
          <p:cNvPr id="3" name="Content Placeholder 2"/>
          <p:cNvSpPr>
            <a:spLocks noGrp="1"/>
          </p:cNvSpPr>
          <p:nvPr>
            <p:ph idx="1"/>
          </p:nvPr>
        </p:nvSpPr>
        <p:spPr>
          <a:xfrm>
            <a:off x="0" y="990600"/>
            <a:ext cx="8686800" cy="4525963"/>
          </a:xfrm>
        </p:spPr>
        <p:txBody>
          <a:bodyPr/>
          <a:lstStyle/>
          <a:p>
            <a:pPr algn="l" rtl="0"/>
            <a:r>
              <a:rPr lang="en-US" sz="2800" dirty="0" smtClean="0"/>
              <a:t>Following the process of the data collection, it was very clear to notice the lack of goodwill among the teachers. Often, it needed “begging” to return the questionnaire. </a:t>
            </a:r>
          </a:p>
          <a:p>
            <a:pPr algn="l" rtl="0"/>
            <a:r>
              <a:rPr lang="en-US" sz="2800" dirty="0" smtClean="0"/>
              <a:t>I suggest a contention: Some </a:t>
            </a:r>
            <a:r>
              <a:rPr lang="en-US" sz="2800" dirty="0"/>
              <a:t>of the </a:t>
            </a:r>
            <a:r>
              <a:rPr lang="en-US" sz="2800" dirty="0" smtClean="0"/>
              <a:t>teachers </a:t>
            </a:r>
            <a:r>
              <a:rPr lang="en-US" sz="2800" dirty="0"/>
              <a:t>do not have readily available content knowledge of ratio – at least, for display in the situation in which data were collected.  In particular, in their responses to item </a:t>
            </a:r>
            <a:r>
              <a:rPr lang="en-US" sz="2800" dirty="0" smtClean="0"/>
              <a:t>1, compared to the student groups a lower percentage of teachers offered a rich  </a:t>
            </a:r>
            <a:r>
              <a:rPr lang="en-US" sz="2800" i="1" dirty="0" smtClean="0"/>
              <a:t>meaning</a:t>
            </a:r>
            <a:r>
              <a:rPr lang="en-US" sz="2800" dirty="0" smtClean="0"/>
              <a:t> </a:t>
            </a:r>
            <a:r>
              <a:rPr lang="en-US" sz="2800" dirty="0"/>
              <a:t>for ratio deemed to indicate a two-variable understanding of the </a:t>
            </a:r>
            <a:r>
              <a:rPr lang="en-US" sz="2800" dirty="0" smtClean="0"/>
              <a:t>concept.</a:t>
            </a:r>
            <a:endParaRPr lang="en-US" sz="2800" dirty="0"/>
          </a:p>
        </p:txBody>
      </p:sp>
      <p:sp>
        <p:nvSpPr>
          <p:cNvPr id="4" name="Date Placeholder 3"/>
          <p:cNvSpPr>
            <a:spLocks noGrp="1"/>
          </p:cNvSpPr>
          <p:nvPr>
            <p:ph type="dt" sz="half" idx="10"/>
          </p:nvPr>
        </p:nvSpPr>
        <p:spPr/>
        <p:txBody>
          <a:body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44</a:t>
            </a:fld>
            <a:endParaRPr lang="he-IL" dirty="0"/>
          </a:p>
        </p:txBody>
      </p:sp>
    </p:spTree>
    <p:extLst>
      <p:ext uri="{BB962C8B-B14F-4D97-AF65-F5344CB8AC3E}">
        <p14:creationId xmlns:p14="http://schemas.microsoft.com/office/powerpoint/2010/main" val="32376899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 Holistic glance at the Data</a:t>
            </a:r>
            <a:endParaRPr lang="en-US" dirty="0"/>
          </a:p>
        </p:txBody>
      </p:sp>
      <p:sp>
        <p:nvSpPr>
          <p:cNvPr id="3" name="Content Placeholder 2"/>
          <p:cNvSpPr>
            <a:spLocks noGrp="1"/>
          </p:cNvSpPr>
          <p:nvPr>
            <p:ph idx="1"/>
          </p:nvPr>
        </p:nvSpPr>
        <p:spPr>
          <a:xfrm>
            <a:off x="457200" y="1219200"/>
            <a:ext cx="8229600" cy="4525963"/>
          </a:xfrm>
        </p:spPr>
        <p:txBody>
          <a:bodyPr/>
          <a:lstStyle/>
          <a:p>
            <a:pPr algn="l" rtl="0"/>
            <a:r>
              <a:rPr lang="en-US" sz="2800" dirty="0" smtClean="0"/>
              <a:t>With </a:t>
            </a:r>
            <a:r>
              <a:rPr lang="en-US" sz="2800" dirty="0"/>
              <a:t>regard to </a:t>
            </a:r>
            <a:r>
              <a:rPr lang="en-US" sz="2800" i="1" dirty="0"/>
              <a:t>representations</a:t>
            </a:r>
            <a:r>
              <a:rPr lang="en-US" sz="2800" dirty="0"/>
              <a:t>, for both items 3 and 4 only about </a:t>
            </a:r>
            <a:r>
              <a:rPr lang="he-IL" sz="2800" dirty="0" smtClean="0"/>
              <a:t>70%</a:t>
            </a:r>
            <a:r>
              <a:rPr lang="en-US" sz="2800" dirty="0" smtClean="0"/>
              <a:t> and 65% </a:t>
            </a:r>
            <a:r>
              <a:rPr lang="en-US" sz="2800" dirty="0"/>
              <a:t>of the </a:t>
            </a:r>
            <a:r>
              <a:rPr lang="en-US" sz="2800" dirty="0" smtClean="0"/>
              <a:t>teachers </a:t>
            </a:r>
            <a:r>
              <a:rPr lang="en-US" sz="2800" dirty="0"/>
              <a:t>provided </a:t>
            </a:r>
            <a:r>
              <a:rPr lang="en-US" sz="2800" dirty="0" smtClean="0"/>
              <a:t>multiple </a:t>
            </a:r>
            <a:r>
              <a:rPr lang="en-US" sz="2800" dirty="0"/>
              <a:t>types of representation being </a:t>
            </a:r>
            <a:r>
              <a:rPr lang="en-US" sz="2800" dirty="0" smtClean="0"/>
              <a:t>while the students provided 91% and 82% </a:t>
            </a:r>
            <a:r>
              <a:rPr lang="en-US" sz="2800" dirty="0"/>
              <a:t>multiple types of </a:t>
            </a:r>
            <a:r>
              <a:rPr lang="en-US" sz="2800" dirty="0" smtClean="0"/>
              <a:t>representation. </a:t>
            </a:r>
            <a:endParaRPr lang="he-IL" sz="2800" dirty="0" smtClean="0"/>
          </a:p>
          <a:p>
            <a:pPr algn="l" rtl="0"/>
            <a:r>
              <a:rPr lang="en-US" sz="2800" dirty="0" smtClean="0"/>
              <a:t>According </a:t>
            </a:r>
            <a:r>
              <a:rPr lang="en-US" sz="2800" dirty="0"/>
              <a:t>to the conjecture advanced in the original Ratio Project paper (Berenson et al. 2013), this shows that the </a:t>
            </a:r>
            <a:r>
              <a:rPr lang="en-US" sz="2800" dirty="0" smtClean="0"/>
              <a:t>teachers </a:t>
            </a:r>
            <a:r>
              <a:rPr lang="en-US" sz="2800" dirty="0"/>
              <a:t>did not display the good </a:t>
            </a:r>
            <a:r>
              <a:rPr lang="en-US" sz="2800" i="1" dirty="0"/>
              <a:t>relational understanding</a:t>
            </a:r>
            <a:r>
              <a:rPr lang="en-US" sz="2800" dirty="0"/>
              <a:t> that is important for teaching – a partial answer to research question (b).</a:t>
            </a:r>
          </a:p>
          <a:p>
            <a:pPr algn="l" rtl="0"/>
            <a:endParaRPr lang="en-US" sz="2800" dirty="0"/>
          </a:p>
        </p:txBody>
      </p:sp>
      <p:sp>
        <p:nvSpPr>
          <p:cNvPr id="4" name="Date Placeholder 3"/>
          <p:cNvSpPr>
            <a:spLocks noGrp="1"/>
          </p:cNvSpPr>
          <p:nvPr>
            <p:ph type="dt" sz="half" idx="10"/>
          </p:nvPr>
        </p:nvSpPr>
        <p:spPr/>
        <p:txBody>
          <a:body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45</a:t>
            </a:fld>
            <a:endParaRPr lang="he-IL" dirty="0"/>
          </a:p>
        </p:txBody>
      </p:sp>
    </p:spTree>
    <p:extLst>
      <p:ext uri="{BB962C8B-B14F-4D97-AF65-F5344CB8AC3E}">
        <p14:creationId xmlns:p14="http://schemas.microsoft.com/office/powerpoint/2010/main" val="39030249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a:t>Discussion </a:t>
            </a:r>
            <a:r>
              <a:rPr lang="en-US" dirty="0"/>
              <a:t/>
            </a:r>
            <a:br>
              <a:rPr lang="en-US" dirty="0"/>
            </a:br>
            <a:endParaRPr lang="en-US" dirty="0"/>
          </a:p>
        </p:txBody>
      </p:sp>
      <p:sp>
        <p:nvSpPr>
          <p:cNvPr id="3" name="Content Placeholder 2"/>
          <p:cNvSpPr>
            <a:spLocks noGrp="1"/>
          </p:cNvSpPr>
          <p:nvPr>
            <p:ph idx="1"/>
          </p:nvPr>
        </p:nvSpPr>
        <p:spPr>
          <a:xfrm>
            <a:off x="457200" y="533400"/>
            <a:ext cx="8229600" cy="4525963"/>
          </a:xfrm>
        </p:spPr>
        <p:txBody>
          <a:bodyPr/>
          <a:lstStyle/>
          <a:p>
            <a:pPr algn="l" rtl="0"/>
            <a:r>
              <a:rPr lang="en-US" sz="2800" dirty="0"/>
              <a:t>Returning to </a:t>
            </a:r>
            <a:r>
              <a:rPr lang="en-US" sz="2800" dirty="0" smtClean="0"/>
              <a:t>both research questions:  </a:t>
            </a:r>
          </a:p>
          <a:p>
            <a:pPr algn="l" rtl="0"/>
            <a:r>
              <a:rPr lang="en-US" sz="2800" dirty="0" smtClean="0"/>
              <a:t>The rich answers found among the students were particularly among those who practiced teaching Ratio.</a:t>
            </a:r>
          </a:p>
          <a:p>
            <a:pPr algn="l" rtl="0"/>
            <a:r>
              <a:rPr lang="en-US" sz="2800" dirty="0" smtClean="0"/>
              <a:t>This </a:t>
            </a:r>
            <a:r>
              <a:rPr lang="en-US" sz="2800" dirty="0"/>
              <a:t>reflects the fact that for prospective </a:t>
            </a:r>
            <a:r>
              <a:rPr lang="en-US" sz="2800" dirty="0" smtClean="0"/>
              <a:t>students, preparing the lesson is a lasting process.</a:t>
            </a:r>
          </a:p>
          <a:p>
            <a:pPr algn="l" rtl="0"/>
            <a:r>
              <a:rPr lang="en-US" sz="2800" dirty="0" smtClean="0"/>
              <a:t>Going back to the teachers – It may occur that they were “caught” un prepared….</a:t>
            </a:r>
          </a:p>
          <a:p>
            <a:pPr algn="l" rtl="0"/>
            <a:r>
              <a:rPr lang="en-US" sz="2800" dirty="0" smtClean="0"/>
              <a:t>OR maybe had </a:t>
            </a:r>
            <a:r>
              <a:rPr lang="en-US" sz="2800" dirty="0"/>
              <a:t>only rote knowledge of the ratio concept, and could not explain or represent their knowledge in one or more ways to indicate </a:t>
            </a:r>
            <a:r>
              <a:rPr lang="en-US" sz="2800" dirty="0" smtClean="0"/>
              <a:t>understanding.</a:t>
            </a:r>
          </a:p>
        </p:txBody>
      </p:sp>
      <p:sp>
        <p:nvSpPr>
          <p:cNvPr id="4" name="Date Placeholder 3"/>
          <p:cNvSpPr>
            <a:spLocks noGrp="1"/>
          </p:cNvSpPr>
          <p:nvPr>
            <p:ph type="dt" sz="half" idx="10"/>
          </p:nvPr>
        </p:nvSpPr>
        <p:spPr/>
        <p:txBody>
          <a:body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46</a:t>
            </a:fld>
            <a:endParaRPr lang="he-IL" dirty="0"/>
          </a:p>
        </p:txBody>
      </p:sp>
    </p:spTree>
    <p:extLst>
      <p:ext uri="{BB962C8B-B14F-4D97-AF65-F5344CB8AC3E}">
        <p14:creationId xmlns:p14="http://schemas.microsoft.com/office/powerpoint/2010/main" val="28913527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a:t>Conclusions and implications for teacher education</a:t>
            </a:r>
            <a:r>
              <a:rPr lang="en-US" dirty="0"/>
              <a:t/>
            </a:r>
            <a:br>
              <a:rPr lang="en-US" dirty="0"/>
            </a:br>
            <a:endParaRPr lang="en-US" dirty="0"/>
          </a:p>
        </p:txBody>
      </p:sp>
      <p:sp>
        <p:nvSpPr>
          <p:cNvPr id="3" name="Content Placeholder 2"/>
          <p:cNvSpPr>
            <a:spLocks noGrp="1"/>
          </p:cNvSpPr>
          <p:nvPr>
            <p:ph idx="1"/>
          </p:nvPr>
        </p:nvSpPr>
        <p:spPr>
          <a:xfrm>
            <a:off x="457200" y="1112837"/>
            <a:ext cx="8229600" cy="4525963"/>
          </a:xfrm>
        </p:spPr>
        <p:txBody>
          <a:bodyPr/>
          <a:lstStyle/>
          <a:p>
            <a:pPr algn="l" rtl="0"/>
            <a:r>
              <a:rPr lang="en-US" sz="2800" dirty="0" smtClean="0"/>
              <a:t>Furthermore, it is suggested the further </a:t>
            </a:r>
            <a:r>
              <a:rPr lang="en-US" sz="2800" dirty="0"/>
              <a:t>use of the instrument as a learning tool in teacher education classes, as suggested in the Irish study in 2013 (Oldham and Ni </a:t>
            </a:r>
            <a:r>
              <a:rPr lang="en-US" sz="2800" dirty="0" err="1"/>
              <a:t>Shuilleabhain</a:t>
            </a:r>
            <a:r>
              <a:rPr lang="en-US" sz="2800" dirty="0"/>
              <a:t> 2014</a:t>
            </a:r>
            <a:r>
              <a:rPr lang="en-US" sz="2800" dirty="0" smtClean="0"/>
              <a:t>).</a:t>
            </a:r>
          </a:p>
          <a:p>
            <a:pPr algn="l" rtl="0"/>
            <a:r>
              <a:rPr lang="en-US" sz="2800" dirty="0" smtClean="0"/>
              <a:t>It </a:t>
            </a:r>
            <a:r>
              <a:rPr lang="en-US" sz="2800" dirty="0"/>
              <a:t>would help to address problems</a:t>
            </a:r>
            <a:r>
              <a:rPr lang="en-US" sz="2800" b="1" dirty="0"/>
              <a:t> </a:t>
            </a:r>
            <a:r>
              <a:rPr lang="en-US" sz="2800" b="1" dirty="0" smtClean="0"/>
              <a:t>future teachers (</a:t>
            </a:r>
            <a:r>
              <a:rPr lang="en-US" sz="2800" dirty="0" smtClean="0"/>
              <a:t>students) </a:t>
            </a:r>
            <a:r>
              <a:rPr lang="en-US" sz="2800" dirty="0"/>
              <a:t>encounter in developing understanding of</a:t>
            </a:r>
            <a:r>
              <a:rPr lang="en-US" sz="2800" b="1" dirty="0"/>
              <a:t> </a:t>
            </a:r>
            <a:r>
              <a:rPr lang="en-US" sz="2800" dirty="0"/>
              <a:t>the</a:t>
            </a:r>
            <a:r>
              <a:rPr lang="en-US" sz="2800" b="1" dirty="0"/>
              <a:t> </a:t>
            </a:r>
            <a:r>
              <a:rPr lang="en-US" sz="2800" dirty="0"/>
              <a:t>concept of ratio and proportional reasoning skills.  For example, “think, pair, share” strategies might allow students to reflect on, discuss and develop their understanding in a </a:t>
            </a:r>
            <a:r>
              <a:rPr lang="en-US" sz="2800" i="1" dirty="0"/>
              <a:t>non-threatening environment</a:t>
            </a:r>
            <a:r>
              <a:rPr lang="en-US" sz="2800" dirty="0"/>
              <a:t>.  </a:t>
            </a:r>
          </a:p>
          <a:p>
            <a:pPr algn="l" rtl="0"/>
            <a:endParaRPr lang="en-US" sz="2800" dirty="0"/>
          </a:p>
          <a:p>
            <a:pPr algn="l" rtl="0"/>
            <a:endParaRPr lang="en-US" sz="2800" dirty="0"/>
          </a:p>
        </p:txBody>
      </p:sp>
      <p:sp>
        <p:nvSpPr>
          <p:cNvPr id="4" name="Date Placeholder 3"/>
          <p:cNvSpPr>
            <a:spLocks noGrp="1"/>
          </p:cNvSpPr>
          <p:nvPr>
            <p:ph type="dt" sz="half" idx="10"/>
          </p:nvPr>
        </p:nvSpPr>
        <p:spPr/>
        <p:txBody>
          <a:bodyPr/>
          <a:lstStyle/>
          <a:p>
            <a:pPr>
              <a:defRPr/>
            </a:pPr>
            <a:r>
              <a:rPr lang="en-US" smtClean="0"/>
              <a:t>23-27 AUGUST 2015</a:t>
            </a:r>
            <a:endParaRPr lang="he-IL" dirty="0"/>
          </a:p>
        </p:txBody>
      </p:sp>
      <p:sp>
        <p:nvSpPr>
          <p:cNvPr id="5" name="Footer Placeholder 4"/>
          <p:cNvSpPr>
            <a:spLocks noGrp="1"/>
          </p:cNvSpPr>
          <p:nvPr>
            <p:ph type="ftr" sz="quarter" idx="11"/>
          </p:nvPr>
        </p:nvSpPr>
        <p:spPr/>
        <p:txBody>
          <a:bodyPr/>
          <a:lstStyle/>
          <a:p>
            <a:pPr>
              <a:defRPr/>
            </a:pPr>
            <a:r>
              <a:rPr lang="en-US" smtClean="0"/>
              <a:t>Batya Amit, ATEE, GLASGOW</a:t>
            </a:r>
            <a:endParaRPr lang="he-IL" dirty="0"/>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47</a:t>
            </a:fld>
            <a:endParaRPr lang="he-IL" dirty="0"/>
          </a:p>
        </p:txBody>
      </p:sp>
    </p:spTree>
    <p:extLst>
      <p:ext uri="{BB962C8B-B14F-4D97-AF65-F5344CB8AC3E}">
        <p14:creationId xmlns:p14="http://schemas.microsoft.com/office/powerpoint/2010/main" val="9289021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smtClean="0"/>
              <a:t>This study inspired by and follows:</a:t>
            </a:r>
            <a:endParaRPr lang="en-US" dirty="0"/>
          </a:p>
        </p:txBody>
      </p:sp>
      <p:sp>
        <p:nvSpPr>
          <p:cNvPr id="3" name="Content Placeholder 2"/>
          <p:cNvSpPr>
            <a:spLocks noGrp="1"/>
          </p:cNvSpPr>
          <p:nvPr>
            <p:ph idx="1"/>
          </p:nvPr>
        </p:nvSpPr>
        <p:spPr/>
        <p:txBody>
          <a:bodyPr/>
          <a:lstStyle/>
          <a:p>
            <a:pPr algn="l" rtl="0"/>
            <a:r>
              <a:rPr lang="en-US" dirty="0"/>
              <a:t>Oldham E., Stafford P., </a:t>
            </a:r>
            <a:r>
              <a:rPr lang="en-US" i="1" dirty="0"/>
              <a:t>&amp; </a:t>
            </a:r>
            <a:r>
              <a:rPr lang="en-US" dirty="0"/>
              <a:t>O’Dowd V. (2014). </a:t>
            </a:r>
            <a:r>
              <a:rPr lang="en-US" i="1" dirty="0"/>
              <a:t>Investigating representations of ratio among prospective primary teachers in Ireland: implications for teacher education.</a:t>
            </a:r>
          </a:p>
          <a:p>
            <a:pPr algn="l" rtl="0"/>
            <a:endParaRPr lang="en-US" dirty="0"/>
          </a:p>
        </p:txBody>
      </p:sp>
      <p:sp>
        <p:nvSpPr>
          <p:cNvPr id="4" name="Date Placeholder 3"/>
          <p:cNvSpPr>
            <a:spLocks noGrp="1"/>
          </p:cNvSpPr>
          <p:nvPr>
            <p:ph type="dt" sz="half" idx="10"/>
          </p:nvPr>
        </p:nvSpPr>
        <p:spPr/>
        <p:txBody>
          <a:bodyPr/>
          <a:lstStyle/>
          <a:p>
            <a:pPr>
              <a:defRPr/>
            </a:pPr>
            <a:r>
              <a:rPr lang="en-US" smtClean="0"/>
              <a:t>23-27 AUGUST 2015</a:t>
            </a:r>
            <a:endParaRPr lang="he-IL" dirty="0"/>
          </a:p>
        </p:txBody>
      </p:sp>
      <p:sp>
        <p:nvSpPr>
          <p:cNvPr id="5" name="Footer Placeholder 4"/>
          <p:cNvSpPr>
            <a:spLocks noGrp="1"/>
          </p:cNvSpPr>
          <p:nvPr>
            <p:ph type="ftr" sz="quarter" idx="11"/>
          </p:nvPr>
        </p:nvSpPr>
        <p:spPr/>
        <p:txBody>
          <a:bodyPr/>
          <a:lstStyle/>
          <a:p>
            <a:pPr>
              <a:defRPr/>
            </a:pPr>
            <a:r>
              <a:rPr lang="en-US" smtClean="0"/>
              <a:t>Batya Amit, ATEE, GLASGOW</a:t>
            </a:r>
            <a:endParaRPr lang="he-IL" dirty="0"/>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48</a:t>
            </a:fld>
            <a:endParaRPr lang="he-IL" dirty="0"/>
          </a:p>
        </p:txBody>
      </p:sp>
    </p:spTree>
    <p:extLst>
      <p:ext uri="{BB962C8B-B14F-4D97-AF65-F5344CB8AC3E}">
        <p14:creationId xmlns:p14="http://schemas.microsoft.com/office/powerpoint/2010/main" val="4219149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Mathematical Concepts</a:t>
            </a:r>
            <a:endParaRPr lang="en-US" dirty="0"/>
          </a:p>
        </p:txBody>
      </p:sp>
      <p:sp>
        <p:nvSpPr>
          <p:cNvPr id="3" name="Content Placeholder 2"/>
          <p:cNvSpPr>
            <a:spLocks noGrp="1"/>
          </p:cNvSpPr>
          <p:nvPr>
            <p:ph idx="1"/>
          </p:nvPr>
        </p:nvSpPr>
        <p:spPr/>
        <p:txBody>
          <a:bodyPr/>
          <a:lstStyle/>
          <a:p>
            <a:pPr algn="l" rtl="0"/>
            <a:r>
              <a:rPr lang="en-US" altLang="en-US" i="1" dirty="0">
                <a:cs typeface="David" pitchFamily="34" charset="-79"/>
              </a:rPr>
              <a:t>Several stages </a:t>
            </a:r>
            <a:r>
              <a:rPr lang="en-US" altLang="en-US" i="1" dirty="0">
                <a:solidFill>
                  <a:srgbClr val="FF0000"/>
                </a:solidFill>
                <a:cs typeface="David" pitchFamily="34" charset="-79"/>
              </a:rPr>
              <a:t>precede the complete acquisition and mastery of a complex concept</a:t>
            </a:r>
            <a:r>
              <a:rPr lang="en-US" altLang="en-US" i="1" dirty="0">
                <a:cs typeface="David" pitchFamily="34" charset="-79"/>
              </a:rPr>
              <a:t>. In these intermediate stages, some peculiar behaviors are likely to occur. Several cognitive schemes, </a:t>
            </a:r>
            <a:r>
              <a:rPr lang="en-US" altLang="en-US" i="1" dirty="0">
                <a:solidFill>
                  <a:srgbClr val="FF0000"/>
                </a:solidFill>
                <a:cs typeface="David" pitchFamily="34" charset="-79"/>
              </a:rPr>
              <a:t>some even conflicting with each other</a:t>
            </a:r>
            <a:r>
              <a:rPr lang="en-US" altLang="en-US" i="1" dirty="0">
                <a:cs typeface="David" pitchFamily="34" charset="-79"/>
              </a:rPr>
              <a:t>, may act in the same person in different situations that are closely related in time</a:t>
            </a:r>
            <a:r>
              <a:rPr lang="en-US" altLang="en-US" b="1" i="1" dirty="0">
                <a:cs typeface="David" pitchFamily="34" charset="-79"/>
              </a:rPr>
              <a:t>.</a:t>
            </a:r>
            <a:r>
              <a:rPr lang="en-US" altLang="en-US" b="1" dirty="0">
                <a:cs typeface="David" pitchFamily="34" charset="-79"/>
              </a:rPr>
              <a:t> (</a:t>
            </a:r>
            <a:r>
              <a:rPr lang="en-US" altLang="en-US" dirty="0" err="1">
                <a:cs typeface="David" pitchFamily="34" charset="-79"/>
              </a:rPr>
              <a:t>Vinner</a:t>
            </a:r>
            <a:r>
              <a:rPr lang="en-US" altLang="en-US" dirty="0">
                <a:cs typeface="David" pitchFamily="34" charset="-79"/>
              </a:rPr>
              <a:t> &amp; Dreyfus, 1989, p. 365)</a:t>
            </a:r>
          </a:p>
          <a:p>
            <a:pPr algn="l" rtl="0"/>
            <a:endParaRPr lang="en-US"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5</a:t>
            </a:fld>
            <a:endParaRPr lang="he-IL" dirty="0"/>
          </a:p>
        </p:txBody>
      </p:sp>
    </p:spTree>
    <p:extLst>
      <p:ext uri="{BB962C8B-B14F-4D97-AF65-F5344CB8AC3E}">
        <p14:creationId xmlns:p14="http://schemas.microsoft.com/office/powerpoint/2010/main" val="204653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7286625" cy="6049963"/>
          </a:xfrm>
        </p:spPr>
        <p:txBody>
          <a:bodyPr/>
          <a:lstStyle/>
          <a:p>
            <a:pPr algn="l" rtl="0"/>
            <a:r>
              <a:rPr lang="en-US" sz="2800" dirty="0">
                <a:solidFill>
                  <a:srgbClr val="FFC000"/>
                </a:solidFill>
              </a:rPr>
              <a:t>Fischbein’s</a:t>
            </a:r>
            <a:r>
              <a:rPr lang="en-US" sz="2800" dirty="0" smtClean="0"/>
              <a:t> suggested 3 aspects relating to mathematical implementations (1982, 1989, </a:t>
            </a:r>
            <a:r>
              <a:rPr lang="en-US" sz="2800" u="sng" dirty="0" smtClean="0"/>
              <a:t>1994</a:t>
            </a:r>
            <a:r>
              <a:rPr lang="en-US" sz="2800" dirty="0" smtClean="0"/>
              <a:t>):</a:t>
            </a:r>
          </a:p>
          <a:p>
            <a:pPr algn="l" rtl="0"/>
            <a:r>
              <a:rPr lang="en-US" sz="2800" dirty="0" smtClean="0"/>
              <a:t>The </a:t>
            </a:r>
            <a:r>
              <a:rPr lang="en-US" sz="2800" dirty="0" smtClean="0">
                <a:solidFill>
                  <a:srgbClr val="FFC000"/>
                </a:solidFill>
              </a:rPr>
              <a:t>Algorithmic</a:t>
            </a:r>
            <a:r>
              <a:rPr lang="en-US" sz="2800" dirty="0" smtClean="0"/>
              <a:t> aspect: Includes rules and processes, and ways to apply then in solving problems, knowing why every stage in the solution is critic.</a:t>
            </a:r>
          </a:p>
          <a:p>
            <a:pPr algn="l" rtl="0"/>
            <a:r>
              <a:rPr lang="en-US" sz="2800" dirty="0" smtClean="0"/>
              <a:t>The </a:t>
            </a:r>
            <a:r>
              <a:rPr lang="en-US" sz="2800" dirty="0">
                <a:solidFill>
                  <a:srgbClr val="FFC000"/>
                </a:solidFill>
              </a:rPr>
              <a:t>Formative</a:t>
            </a:r>
            <a:r>
              <a:rPr lang="en-US" sz="2800" dirty="0" smtClean="0"/>
              <a:t> aspect: Includes axioms, definitions, theories and proofs. </a:t>
            </a:r>
          </a:p>
          <a:p>
            <a:pPr algn="l" rtl="0"/>
            <a:r>
              <a:rPr lang="en-US" sz="2800" dirty="0" smtClean="0"/>
              <a:t>The </a:t>
            </a:r>
            <a:r>
              <a:rPr lang="en-US" sz="2800" dirty="0" smtClean="0">
                <a:solidFill>
                  <a:srgbClr val="FFC000"/>
                </a:solidFill>
              </a:rPr>
              <a:t>Intuitive </a:t>
            </a:r>
            <a:r>
              <a:rPr lang="en-US" sz="2800" dirty="0" smtClean="0"/>
              <a:t>aspect: Mainly a feeling that cannot </a:t>
            </a:r>
            <a:r>
              <a:rPr lang="en-US" sz="2800" dirty="0"/>
              <a:t>be </a:t>
            </a:r>
            <a:r>
              <a:rPr lang="en-US" sz="2800" dirty="0" smtClean="0"/>
              <a:t>explained. Sometimes the intuitive ideas may hinder formal explanations and solution-procedures- Yielding errors….    </a:t>
            </a:r>
            <a:endParaRPr lang="en-US" sz="2800" dirty="0"/>
          </a:p>
        </p:txBody>
      </p:sp>
      <p:sp>
        <p:nvSpPr>
          <p:cNvPr id="4" name="Date Placeholder 3"/>
          <p:cNvSpPr>
            <a:spLocks noGrp="1"/>
          </p:cNvSpPr>
          <p:nvPr>
            <p:ph type="dt" sz="half" idx="10"/>
          </p:nvPr>
        </p:nvSpPr>
        <p:spPr/>
        <p:txBody>
          <a:body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6</a:t>
            </a:fld>
            <a:endParaRPr lang="he-IL" dirty="0"/>
          </a:p>
        </p:txBody>
      </p:sp>
      <p:grpSp>
        <p:nvGrpSpPr>
          <p:cNvPr id="8" name="Group 7"/>
          <p:cNvGrpSpPr/>
          <p:nvPr/>
        </p:nvGrpSpPr>
        <p:grpSpPr>
          <a:xfrm>
            <a:off x="7482712" y="76200"/>
            <a:ext cx="1661288" cy="2794575"/>
            <a:chOff x="7482712" y="76200"/>
            <a:chExt cx="1661288" cy="2794575"/>
          </a:xfrm>
        </p:grpSpPr>
        <p:pic>
          <p:nvPicPr>
            <p:cNvPr id="798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5225" y="76200"/>
              <a:ext cx="1552575" cy="2095500"/>
            </a:xfrm>
            <a:prstGeom prst="rect">
              <a:avLst/>
            </a:prstGeom>
            <a:noFill/>
            <a:ln w="76200">
              <a:solidFill>
                <a:srgbClr val="FFC000"/>
              </a:solidFill>
              <a:miter lim="800000"/>
              <a:headEnd/>
              <a:tailEnd/>
            </a:ln>
            <a:extLst>
              <a:ext uri="{909E8E84-426E-40DD-AFC4-6F175D3DCCD1}">
                <a14:hiddenFill xmlns:a14="http://schemas.microsoft.com/office/drawing/2010/main">
                  <a:solidFill>
                    <a:schemeClr val="accent1"/>
                  </a:solidFill>
                </a14:hiddenFill>
              </a:ext>
            </a:extLst>
          </p:spPr>
        </p:pic>
        <p:sp>
          <p:nvSpPr>
            <p:cNvPr id="7" name="TextBox 6"/>
            <p:cNvSpPr txBox="1"/>
            <p:nvPr/>
          </p:nvSpPr>
          <p:spPr>
            <a:xfrm>
              <a:off x="7482712" y="2286000"/>
              <a:ext cx="1661288" cy="584775"/>
            </a:xfrm>
            <a:prstGeom prst="rect">
              <a:avLst/>
            </a:prstGeom>
            <a:noFill/>
            <a:ln w="57150">
              <a:solidFill>
                <a:srgbClr val="FFC000"/>
              </a:solidFill>
            </a:ln>
          </p:spPr>
          <p:txBody>
            <a:bodyPr wrap="none" rtlCol="0">
              <a:spAutoFit/>
            </a:bodyPr>
            <a:lstStyle/>
            <a:p>
              <a:pPr algn="ctr"/>
              <a:r>
                <a:rPr lang="en-US" sz="1600" dirty="0" err="1"/>
                <a:t>Efraim</a:t>
              </a:r>
              <a:r>
                <a:rPr lang="en-US" sz="1600" dirty="0"/>
                <a:t> </a:t>
              </a:r>
              <a:r>
                <a:rPr lang="en-US" sz="1600" dirty="0" smtClean="0"/>
                <a:t>Fischbein</a:t>
              </a:r>
              <a:endParaRPr lang="en-US" sz="1600" dirty="0"/>
            </a:p>
            <a:p>
              <a:pPr algn="ctr"/>
              <a:r>
                <a:rPr lang="en-US" sz="1600" dirty="0" smtClean="0"/>
                <a:t>(1920-1998)</a:t>
              </a:r>
              <a:endParaRPr lang="en-US" sz="1600" dirty="0"/>
            </a:p>
          </p:txBody>
        </p:sp>
      </p:grpSp>
    </p:spTree>
    <p:extLst>
      <p:ext uri="{BB962C8B-B14F-4D97-AF65-F5344CB8AC3E}">
        <p14:creationId xmlns:p14="http://schemas.microsoft.com/office/powerpoint/2010/main" val="137875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4525963"/>
          </a:xfrm>
        </p:spPr>
        <p:txBody>
          <a:bodyPr/>
          <a:lstStyle/>
          <a:p>
            <a:pPr algn="l" rtl="0"/>
            <a:r>
              <a:rPr lang="en-US" sz="2800" dirty="0" smtClean="0"/>
              <a:t>Unfortunately, it often occurs that mathematical terms are “learnt” and used without any </a:t>
            </a:r>
            <a:r>
              <a:rPr lang="en-US" sz="2800" dirty="0" smtClean="0">
                <a:solidFill>
                  <a:srgbClr val="FFC000"/>
                </a:solidFill>
              </a:rPr>
              <a:t>formative definition</a:t>
            </a:r>
            <a:r>
              <a:rPr lang="en-US" sz="2800" dirty="0" smtClean="0"/>
              <a:t>. Sometimes an insufficient formal aspect is combined in a partial manner.</a:t>
            </a:r>
          </a:p>
          <a:p>
            <a:pPr algn="l" rtl="0"/>
            <a:r>
              <a:rPr lang="en-US" sz="2800" dirty="0" smtClean="0"/>
              <a:t>We identify and differentiate these terms according to the use in context and following our experience.</a:t>
            </a:r>
          </a:p>
          <a:p>
            <a:pPr algn="l" rtl="0"/>
            <a:r>
              <a:rPr lang="en-US" sz="2800" dirty="0" smtClean="0"/>
              <a:t>During the mental process, manipulating the term, we are involved in a variety of processes (not all consciously).</a:t>
            </a:r>
          </a:p>
          <a:p>
            <a:pPr algn="l" rtl="0"/>
            <a:r>
              <a:rPr lang="en-US" sz="2800" dirty="0" smtClean="0"/>
              <a:t>It turns out to be that these processes have an </a:t>
            </a:r>
            <a:r>
              <a:rPr lang="en-US" sz="2800" dirty="0" smtClean="0">
                <a:solidFill>
                  <a:srgbClr val="FFC000"/>
                </a:solidFill>
              </a:rPr>
              <a:t>influence</a:t>
            </a:r>
            <a:r>
              <a:rPr lang="en-US" sz="2800" dirty="0" smtClean="0"/>
              <a:t> on the way we grasp the meaning of the terms and the way we choose to use them.</a:t>
            </a:r>
            <a:endParaRPr lang="en-US" sz="2800" dirty="0"/>
          </a:p>
        </p:txBody>
      </p:sp>
      <p:sp>
        <p:nvSpPr>
          <p:cNvPr id="4" name="Date Placeholder 3"/>
          <p:cNvSpPr>
            <a:spLocks noGrp="1"/>
          </p:cNvSpPr>
          <p:nvPr>
            <p:ph type="dt" sz="half" idx="10"/>
          </p:nvPr>
        </p:nvSpPr>
        <p:spPr/>
        <p:txBody>
          <a:bodyPr/>
          <a:lstStyle/>
          <a:p>
            <a:pPr>
              <a:defRPr/>
            </a:pPr>
            <a:r>
              <a:rPr lang="en-US" smtClean="0"/>
              <a:t>23-27 AUGUST 2015</a:t>
            </a:r>
            <a:endParaRPr lang="he-IL"/>
          </a:p>
        </p:txBody>
      </p:sp>
      <p:sp>
        <p:nvSpPr>
          <p:cNvPr id="5" name="Footer Placeholder 4"/>
          <p:cNvSpPr>
            <a:spLocks noGrp="1"/>
          </p:cNvSpPr>
          <p:nvPr>
            <p:ph type="ftr" sz="quarter" idx="11"/>
          </p:nvPr>
        </p:nvSpPr>
        <p:spPr/>
        <p:txBody>
          <a:bodyPr/>
          <a:lstStyle/>
          <a:p>
            <a:pPr>
              <a:defRPr/>
            </a:pPr>
            <a:r>
              <a:rPr lang="en-US" smtClean="0"/>
              <a:t>Batya Amit, ATEE, GLASGOW</a:t>
            </a:r>
            <a:endParaRPr lang="he-IL"/>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7</a:t>
            </a:fld>
            <a:endParaRPr lang="he-IL" dirty="0"/>
          </a:p>
        </p:txBody>
      </p:sp>
    </p:spTree>
    <p:extLst>
      <p:ext uri="{BB962C8B-B14F-4D97-AF65-F5344CB8AC3E}">
        <p14:creationId xmlns:p14="http://schemas.microsoft.com/office/powerpoint/2010/main" val="90510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THE CONCEPT IMAGE</a:t>
            </a:r>
            <a:endParaRPr lang="en-US" dirty="0"/>
          </a:p>
        </p:txBody>
      </p:sp>
      <p:sp>
        <p:nvSpPr>
          <p:cNvPr id="3" name="Content Placeholder 2"/>
          <p:cNvSpPr>
            <a:spLocks noGrp="1"/>
          </p:cNvSpPr>
          <p:nvPr>
            <p:ph idx="1"/>
          </p:nvPr>
        </p:nvSpPr>
        <p:spPr>
          <a:xfrm>
            <a:off x="152400" y="990600"/>
            <a:ext cx="8915400" cy="4525963"/>
          </a:xfrm>
        </p:spPr>
        <p:txBody>
          <a:bodyPr/>
          <a:lstStyle/>
          <a:p>
            <a:pPr algn="l" rtl="0"/>
            <a:r>
              <a:rPr lang="en-US" sz="2800" dirty="0" smtClean="0"/>
              <a:t>Following the model related to </a:t>
            </a:r>
            <a:r>
              <a:rPr lang="en-US" altLang="en-US" sz="2800" dirty="0" err="1" smtClean="0">
                <a:cs typeface="Times New Roman" pitchFamily="18" charset="0"/>
              </a:rPr>
              <a:t>Vinner</a:t>
            </a:r>
            <a:r>
              <a:rPr lang="en-US" altLang="en-US" sz="2800" dirty="0" smtClean="0">
                <a:cs typeface="Times New Roman" pitchFamily="18" charset="0"/>
              </a:rPr>
              <a:t> </a:t>
            </a:r>
            <a:r>
              <a:rPr lang="en-US" altLang="en-US" sz="2800" dirty="0">
                <a:cs typeface="Times New Roman" pitchFamily="18" charset="0"/>
              </a:rPr>
              <a:t>&amp; </a:t>
            </a:r>
            <a:r>
              <a:rPr lang="en-US" altLang="en-US" sz="2800" dirty="0" err="1">
                <a:cs typeface="Times New Roman" pitchFamily="18" charset="0"/>
              </a:rPr>
              <a:t>Hershkowitz</a:t>
            </a:r>
            <a:r>
              <a:rPr lang="he-IL" altLang="en-US" sz="2800" dirty="0"/>
              <a:t> </a:t>
            </a:r>
            <a:r>
              <a:rPr lang="en-US" altLang="en-US" sz="2800" dirty="0" smtClean="0"/>
              <a:t>(1980) and to Tall &amp; </a:t>
            </a:r>
            <a:r>
              <a:rPr lang="en-US" altLang="en-US" sz="2800" dirty="0" err="1" smtClean="0"/>
              <a:t>Vinner</a:t>
            </a:r>
            <a:r>
              <a:rPr lang="en-US" altLang="en-US" sz="2800" dirty="0" smtClean="0"/>
              <a:t> (1981):</a:t>
            </a:r>
          </a:p>
          <a:p>
            <a:pPr algn="l" rtl="0"/>
            <a:r>
              <a:rPr lang="en-US" sz="2800" dirty="0" smtClean="0"/>
              <a:t>The Cognitive structure includes all the examples and processes a learner poses in mind (in cognition) related to a certain mathematical term. This structure continues to vary and build itself all along the learning period and / or through personal experience.</a:t>
            </a:r>
          </a:p>
          <a:p>
            <a:pPr algn="l" rtl="0"/>
            <a:r>
              <a:rPr lang="en-US" sz="2800" dirty="0" smtClean="0"/>
              <a:t>Therefore, no wonder that it varies from one person to another, for the exact same term. </a:t>
            </a:r>
          </a:p>
          <a:p>
            <a:pPr algn="l" rtl="0"/>
            <a:r>
              <a:rPr lang="en-US" sz="2800" dirty="0" smtClean="0"/>
              <a:t>Apparently, the image may be true (complete match to term definition), partly true or completely wrong.</a:t>
            </a:r>
            <a:endParaRPr lang="en-US" sz="2800" dirty="0"/>
          </a:p>
        </p:txBody>
      </p:sp>
      <p:sp>
        <p:nvSpPr>
          <p:cNvPr id="4" name="Date Placeholder 3"/>
          <p:cNvSpPr>
            <a:spLocks noGrp="1"/>
          </p:cNvSpPr>
          <p:nvPr>
            <p:ph type="dt" sz="half" idx="10"/>
          </p:nvPr>
        </p:nvSpPr>
        <p:spPr/>
        <p:txBody>
          <a:body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8</a:t>
            </a:fld>
            <a:endParaRPr lang="he-IL" dirty="0"/>
          </a:p>
        </p:txBody>
      </p:sp>
    </p:spTree>
    <p:extLst>
      <p:ext uri="{BB962C8B-B14F-4D97-AF65-F5344CB8AC3E}">
        <p14:creationId xmlns:p14="http://schemas.microsoft.com/office/powerpoint/2010/main" val="335529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This study focuses on RATIO.</a:t>
            </a:r>
            <a:br>
              <a:rPr lang="en-US" dirty="0"/>
            </a:br>
            <a:endParaRPr lang="en-US" dirty="0"/>
          </a:p>
        </p:txBody>
      </p:sp>
      <p:sp>
        <p:nvSpPr>
          <p:cNvPr id="3" name="Content Placeholder 2"/>
          <p:cNvSpPr>
            <a:spLocks noGrp="1"/>
          </p:cNvSpPr>
          <p:nvPr>
            <p:ph idx="1"/>
          </p:nvPr>
        </p:nvSpPr>
        <p:spPr/>
        <p:txBody>
          <a:bodyPr/>
          <a:lstStyle/>
          <a:p>
            <a:pPr algn="l" rtl="0"/>
            <a:r>
              <a:rPr lang="en-US" dirty="0"/>
              <a:t>The research </a:t>
            </a:r>
            <a:r>
              <a:rPr lang="en-US" dirty="0" smtClean="0"/>
              <a:t>questions:</a:t>
            </a:r>
            <a:endParaRPr lang="en-US" dirty="0"/>
          </a:p>
          <a:p>
            <a:pPr algn="l" rtl="0"/>
            <a:r>
              <a:rPr lang="en-US" dirty="0" smtClean="0"/>
              <a:t>What </a:t>
            </a:r>
            <a:r>
              <a:rPr lang="en-GB" dirty="0" smtClean="0"/>
              <a:t>concepts </a:t>
            </a:r>
            <a:r>
              <a:rPr lang="en-GB" dirty="0"/>
              <a:t>of ratio </a:t>
            </a:r>
            <a:r>
              <a:rPr lang="en-GB" dirty="0" smtClean="0"/>
              <a:t>have </a:t>
            </a:r>
            <a:r>
              <a:rPr lang="en-GB" dirty="0"/>
              <a:t>been identified </a:t>
            </a:r>
            <a:r>
              <a:rPr lang="en-US" dirty="0" smtClean="0"/>
              <a:t>among mentors and high-school teachers?</a:t>
            </a:r>
          </a:p>
          <a:p>
            <a:pPr algn="l" rtl="0"/>
            <a:r>
              <a:rPr lang="en-US" dirty="0" smtClean="0"/>
              <a:t>How do these concepts effect students involved in special programs? (pre-post)</a:t>
            </a:r>
          </a:p>
          <a:p>
            <a:pPr marL="0" indent="0" algn="l" rtl="0">
              <a:buNone/>
            </a:pPr>
            <a:endParaRPr lang="en-US" dirty="0"/>
          </a:p>
          <a:p>
            <a:pPr algn="l" rtl="0"/>
            <a:endParaRPr lang="en-US" dirty="0" smtClean="0"/>
          </a:p>
          <a:p>
            <a:pPr algn="l" rtl="0"/>
            <a:endParaRPr lang="en-US" dirty="0"/>
          </a:p>
        </p:txBody>
      </p:sp>
      <p:sp>
        <p:nvSpPr>
          <p:cNvPr id="4" name="Date Placeholder 3"/>
          <p:cNvSpPr>
            <a:spLocks noGrp="1"/>
          </p:cNvSpPr>
          <p:nvPr>
            <p:ph type="dt" sz="half" idx="10"/>
          </p:nvPr>
        </p:nvSpPr>
        <p:spPr/>
        <p:txBody>
          <a:bodyPr/>
          <a:lstStyle/>
          <a:p>
            <a:pPr>
              <a:defRPr/>
            </a:pPr>
            <a:r>
              <a:rPr lang="en-US" dirty="0" smtClean="0"/>
              <a:t>23-27 AUGUST 2015</a:t>
            </a:r>
            <a:endParaRPr lang="he-IL" dirty="0"/>
          </a:p>
        </p:txBody>
      </p:sp>
      <p:sp>
        <p:nvSpPr>
          <p:cNvPr id="5" name="Footer Placeholder 4"/>
          <p:cNvSpPr>
            <a:spLocks noGrp="1"/>
          </p:cNvSpPr>
          <p:nvPr>
            <p:ph type="ftr" sz="quarter" idx="11"/>
          </p:nvPr>
        </p:nvSpPr>
        <p:spPr/>
        <p:txBody>
          <a:bodyPr/>
          <a:lstStyle/>
          <a:p>
            <a:pPr>
              <a:defRPr/>
            </a:pPr>
            <a:r>
              <a:rPr lang="en-US" dirty="0" smtClean="0"/>
              <a:t>Batya Amit, ATEE, GLASGOW</a:t>
            </a:r>
            <a:endParaRPr lang="he-IL" dirty="0"/>
          </a:p>
        </p:txBody>
      </p:sp>
      <p:sp>
        <p:nvSpPr>
          <p:cNvPr id="6" name="Slide Number Placeholder 5"/>
          <p:cNvSpPr>
            <a:spLocks noGrp="1"/>
          </p:cNvSpPr>
          <p:nvPr>
            <p:ph type="sldNum" sz="quarter" idx="12"/>
          </p:nvPr>
        </p:nvSpPr>
        <p:spPr/>
        <p:txBody>
          <a:bodyPr/>
          <a:lstStyle/>
          <a:p>
            <a:pPr>
              <a:defRPr/>
            </a:pPr>
            <a:fld id="{1E6E3944-DDC4-40D4-8CE5-7CC2F9826D21}" type="slidenum">
              <a:rPr lang="he-IL" smtClean="0"/>
              <a:pPr>
                <a:defRPr/>
              </a:pPr>
              <a:t>9</a:t>
            </a:fld>
            <a:endParaRPr lang="he-IL" dirty="0"/>
          </a:p>
        </p:txBody>
      </p:sp>
    </p:spTree>
    <p:extLst>
      <p:ext uri="{BB962C8B-B14F-4D97-AF65-F5344CB8AC3E}">
        <p14:creationId xmlns:p14="http://schemas.microsoft.com/office/powerpoint/2010/main" val="315555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eme3">
  <a:themeElements>
    <a:clrScheme name="Selling a Product or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Selling a Product o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Arial" pitchFamily="34" charset="0"/>
          </a:defRPr>
        </a:defPPr>
      </a:lstStyle>
    </a:lnDef>
  </a:objectDefaults>
  <a:extraClrSchemeLst>
    <a:extraClrScheme>
      <a:clrScheme name="Selling a Product or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Selling a Product or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Selling a Product or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Selling a Product or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6_Selling a Product or">
  <a:themeElements>
    <a:clrScheme name="Selling a Product or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Selling a Product o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Arial" pitchFamily="34" charset="0"/>
          </a:defRPr>
        </a:defPPr>
      </a:lstStyle>
    </a:lnDef>
  </a:objectDefaults>
  <a:extraClrSchemeLst>
    <a:extraClrScheme>
      <a:clrScheme name="Selling a Product or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Selling a Product or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Selling a Product or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Selling a Product or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62734</TotalTime>
  <Words>3405</Words>
  <Application>Microsoft Office PowerPoint</Application>
  <PresentationFormat>On-screen Show (4:3)</PresentationFormat>
  <Paragraphs>663</Paragraphs>
  <Slides>48</Slides>
  <Notes>7</Notes>
  <HiddenSlides>0</HiddenSlides>
  <MMClips>0</MMClips>
  <ScaleCrop>false</ScaleCrop>
  <HeadingPairs>
    <vt:vector size="8" baseType="variant">
      <vt:variant>
        <vt:lpstr>Fonts Used</vt:lpstr>
      </vt:variant>
      <vt:variant>
        <vt:i4>9</vt:i4>
      </vt:variant>
      <vt:variant>
        <vt:lpstr>Theme</vt:lpstr>
      </vt:variant>
      <vt:variant>
        <vt:i4>3</vt:i4>
      </vt:variant>
      <vt:variant>
        <vt:lpstr>Embedded OLE Servers</vt:lpstr>
      </vt:variant>
      <vt:variant>
        <vt:i4>1</vt:i4>
      </vt:variant>
      <vt:variant>
        <vt:lpstr>Slide Titles</vt:lpstr>
      </vt:variant>
      <vt:variant>
        <vt:i4>48</vt:i4>
      </vt:variant>
    </vt:vector>
  </HeadingPairs>
  <TitlesOfParts>
    <vt:vector size="61" baseType="lpstr">
      <vt:lpstr>ＭＳ Ｐゴシック</vt:lpstr>
      <vt:lpstr>Arial</vt:lpstr>
      <vt:lpstr>Calibri</vt:lpstr>
      <vt:lpstr>Cambria</vt:lpstr>
      <vt:lpstr>David</vt:lpstr>
      <vt:lpstr>MS Mincho</vt:lpstr>
      <vt:lpstr>Tahoma</vt:lpstr>
      <vt:lpstr>Times New Roman</vt:lpstr>
      <vt:lpstr>Wingdings</vt:lpstr>
      <vt:lpstr>Theme3</vt:lpstr>
      <vt:lpstr>16_Selling a Product or</vt:lpstr>
      <vt:lpstr>Theme2</vt:lpstr>
      <vt:lpstr>Equation</vt:lpstr>
      <vt:lpstr>Investigating Representations of Ratio- among mentors &amp; teachers involved in HS-mathematics teacher training in Israel : Implications for Teacher Education </vt:lpstr>
      <vt:lpstr>Research Background</vt:lpstr>
      <vt:lpstr>Research Background</vt:lpstr>
      <vt:lpstr>2014- 2015</vt:lpstr>
      <vt:lpstr>Learning Mathematical Concepts</vt:lpstr>
      <vt:lpstr>PowerPoint Presentation</vt:lpstr>
      <vt:lpstr>PowerPoint Presentation</vt:lpstr>
      <vt:lpstr>THE CONCEPT IMAGE</vt:lpstr>
      <vt:lpstr>This study focuses on RATIO. </vt:lpstr>
      <vt:lpstr>Ratio</vt:lpstr>
      <vt:lpstr>RATIO </vt:lpstr>
      <vt:lpstr>PROPORTIONAL</vt:lpstr>
      <vt:lpstr>FRACTION</vt:lpstr>
      <vt:lpstr>Teaching in Israel</vt:lpstr>
      <vt:lpstr>Data Collection</vt:lpstr>
      <vt:lpstr>Mid-High-School Mathematics- A loaded Curricula</vt:lpstr>
      <vt:lpstr>Data Collection</vt:lpstr>
      <vt:lpstr>Data analysis</vt:lpstr>
      <vt:lpstr>A one-page instrument was devised, containing four items: (Oldham E., et. al , 2014).  </vt:lpstr>
      <vt:lpstr>PowerPoint Presentation</vt:lpstr>
      <vt:lpstr>PowerPoint Presentation</vt:lpstr>
      <vt:lpstr>Relational Understanding and Instrumental Understanding</vt:lpstr>
      <vt:lpstr>NOT ONLY RATIO ?</vt:lpstr>
      <vt:lpstr>PowerPoint Presentation</vt:lpstr>
      <vt:lpstr>Meanings of ratio:  responses to item 1 </vt:lpstr>
      <vt:lpstr>Table 3. Referring to themes in responses to item 1:  According to participants  in the Israeli Ratio study, by group  </vt:lpstr>
      <vt:lpstr>PowerPoint Presentation</vt:lpstr>
      <vt:lpstr>Figure 1.  Percentages of each Israeli group referring to the three themes in responses to item 1  </vt:lpstr>
      <vt:lpstr>Figure 2.  Percentages of Students vs. Teachers referring to the three themes in responses to item 1 </vt:lpstr>
      <vt:lpstr>Item 2</vt:lpstr>
      <vt:lpstr>Figure 3.  Percentages of each Israeli group relating to the use of ratio in item 2 </vt:lpstr>
      <vt:lpstr>Table 4. Referring to themes in responses to item 2:   According to participants (N)  in the Israeli Ratio study, by group </vt:lpstr>
      <vt:lpstr>Figure 3.  Percentages of each Israeli group using each main type of symbolic representation in responses to item 3: </vt:lpstr>
      <vt:lpstr>Table 4. Multiple (n) types of representation / multiple examples in responses to item 3, used by each Israeli group  </vt:lpstr>
      <vt:lpstr>Figure 3.  Percentages of each Israeli group using each main type of symbolic representation in responses to item 3   </vt:lpstr>
      <vt:lpstr>Figure 5.  Percentages of Students vs. Teachers referring to using each main type of symbolic representation in responses to item 3   </vt:lpstr>
      <vt:lpstr>Figure 6.  Percentages of each Israeli group using multiple types of representation / multiple examples in responses to item 3</vt:lpstr>
      <vt:lpstr>Interesting Findings</vt:lpstr>
      <vt:lpstr>Item 4</vt:lpstr>
      <vt:lpstr>Table 5. Pictorial and non pictorial  responses to item 4, used by each Israeli group</vt:lpstr>
      <vt:lpstr>Figure 5. Percentages of each Israeli group providing (multiple) examples in responses to item 4 </vt:lpstr>
      <vt:lpstr>Figure 7.  Percentages of each Israeli group using multiple types of representation / multiple examples in responses to item 4</vt:lpstr>
      <vt:lpstr>Item 4:  Is  a two-variable representation Provided clearly?  </vt:lpstr>
      <vt:lpstr>A Holistic glance at the Data</vt:lpstr>
      <vt:lpstr>A Holistic glance at the Data</vt:lpstr>
      <vt:lpstr>Discussion  </vt:lpstr>
      <vt:lpstr>Conclusions and implications for teacher education </vt:lpstr>
      <vt:lpstr>This study inspired by and follows: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Drawing the lines for many tomorrows- Updating and Refreshing directions of Mathematics Lessons</dc:title>
  <dc:creator>User</dc:creator>
  <cp:lastModifiedBy>My Laptop</cp:lastModifiedBy>
  <cp:revision>1033</cp:revision>
  <dcterms:created xsi:type="dcterms:W3CDTF">2013-07-28T07:08:27Z</dcterms:created>
  <dcterms:modified xsi:type="dcterms:W3CDTF">2017-10-17T20:53:29Z</dcterms:modified>
</cp:coreProperties>
</file>